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3" r:id="rId13"/>
    <p:sldId id="274" r:id="rId14"/>
    <p:sldId id="271" r:id="rId15"/>
    <p:sldId id="266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3B42B9-215E-437B-99B1-A8BEAEE03B0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884DEEC-C2BE-4307-94D8-1D70D7BDDBD0}">
      <dgm:prSet phldrT="[Tekst]" custT="1"/>
      <dgm:spPr/>
      <dgm:t>
        <a:bodyPr/>
        <a:lstStyle/>
        <a:p>
          <a:pPr algn="ctr"/>
          <a:r>
            <a:rPr lang="pl-PL" sz="4000" dirty="0" smtClean="0">
              <a:solidFill>
                <a:srgbClr val="FF0000"/>
              </a:solidFill>
              <a:latin typeface="Comic Sans MS" panose="030F0702030302020204" pitchFamily="66" charset="0"/>
            </a:rPr>
            <a:t>NIKOTYNA</a:t>
          </a:r>
          <a:endParaRPr lang="pl-PL" sz="4000" dirty="0">
            <a:solidFill>
              <a:srgbClr val="FF0000"/>
            </a:solidFill>
            <a:latin typeface="Comic Sans MS" panose="030F0702030302020204" pitchFamily="66" charset="0"/>
          </a:endParaRPr>
        </a:p>
      </dgm:t>
    </dgm:pt>
    <dgm:pt modelId="{4F5D8279-E3AF-4CDC-9074-4AED5AA0955A}" type="parTrans" cxnId="{4723DFAA-2B31-4157-93D7-697352EF3DB3}">
      <dgm:prSet/>
      <dgm:spPr/>
      <dgm:t>
        <a:bodyPr/>
        <a:lstStyle/>
        <a:p>
          <a:endParaRPr lang="pl-PL"/>
        </a:p>
      </dgm:t>
    </dgm:pt>
    <dgm:pt modelId="{E74B6605-5B58-44CD-87C6-725F0F67C6A2}" type="sibTrans" cxnId="{4723DFAA-2B31-4157-93D7-697352EF3DB3}">
      <dgm:prSet/>
      <dgm:spPr/>
      <dgm:t>
        <a:bodyPr/>
        <a:lstStyle/>
        <a:p>
          <a:endParaRPr lang="pl-PL"/>
        </a:p>
      </dgm:t>
    </dgm:pt>
    <dgm:pt modelId="{EB824375-33C9-43DC-85CB-3D9D2C36CE67}">
      <dgm:prSet phldrT="[Tekst]" custT="1"/>
      <dgm:spPr/>
      <dgm:t>
        <a:bodyPr/>
        <a:lstStyle/>
        <a:p>
          <a:pPr algn="ctr"/>
          <a:r>
            <a:rPr lang="pl-PL" sz="4000" dirty="0" smtClean="0">
              <a:solidFill>
                <a:srgbClr val="0070C0"/>
              </a:solidFill>
              <a:latin typeface="Comic Sans MS" panose="030F0702030302020204" pitchFamily="66" charset="0"/>
            </a:rPr>
            <a:t>TLENEK WĘGLA</a:t>
          </a:r>
          <a:endParaRPr lang="pl-PL" sz="4000" dirty="0">
            <a:solidFill>
              <a:srgbClr val="0070C0"/>
            </a:solidFill>
            <a:latin typeface="Comic Sans MS" panose="030F0702030302020204" pitchFamily="66" charset="0"/>
          </a:endParaRPr>
        </a:p>
      </dgm:t>
    </dgm:pt>
    <dgm:pt modelId="{7769F07B-4B37-405D-8A87-2E57BA0D07A6}" type="parTrans" cxnId="{DF415462-DB5B-4347-929C-E4620A2E4015}">
      <dgm:prSet/>
      <dgm:spPr/>
      <dgm:t>
        <a:bodyPr/>
        <a:lstStyle/>
        <a:p>
          <a:endParaRPr lang="pl-PL"/>
        </a:p>
      </dgm:t>
    </dgm:pt>
    <dgm:pt modelId="{D2973D9E-C4DB-453F-A407-CAAC2E0D156D}" type="sibTrans" cxnId="{DF415462-DB5B-4347-929C-E4620A2E4015}">
      <dgm:prSet/>
      <dgm:spPr/>
      <dgm:t>
        <a:bodyPr/>
        <a:lstStyle/>
        <a:p>
          <a:endParaRPr lang="pl-PL"/>
        </a:p>
      </dgm:t>
    </dgm:pt>
    <dgm:pt modelId="{8034D27B-E7D5-48F8-8F4E-8BFCCF3BBD84}">
      <dgm:prSet phldrT="[Tekst]" custT="1"/>
      <dgm:spPr/>
      <dgm:t>
        <a:bodyPr/>
        <a:lstStyle/>
        <a:p>
          <a:pPr algn="ctr"/>
          <a:r>
            <a:rPr lang="pl-PL" sz="4000" dirty="0" smtClean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rPr>
            <a:t>CIAŁA SMOŁOWATE</a:t>
          </a:r>
          <a:endParaRPr lang="pl-PL" sz="4000" dirty="0">
            <a:solidFill>
              <a:schemeClr val="accent2">
                <a:lumMod val="50000"/>
              </a:schemeClr>
            </a:solidFill>
            <a:latin typeface="Comic Sans MS" panose="030F0702030302020204" pitchFamily="66" charset="0"/>
          </a:endParaRPr>
        </a:p>
      </dgm:t>
    </dgm:pt>
    <dgm:pt modelId="{588D9E37-0D79-4AAD-86D2-150A7B198A3A}" type="parTrans" cxnId="{2EA2B260-D237-4412-96E1-BAB55E3E5C6F}">
      <dgm:prSet/>
      <dgm:spPr/>
      <dgm:t>
        <a:bodyPr/>
        <a:lstStyle/>
        <a:p>
          <a:endParaRPr lang="pl-PL"/>
        </a:p>
      </dgm:t>
    </dgm:pt>
    <dgm:pt modelId="{22252A66-5340-48E7-A342-B261107CB148}" type="sibTrans" cxnId="{2EA2B260-D237-4412-96E1-BAB55E3E5C6F}">
      <dgm:prSet/>
      <dgm:spPr/>
      <dgm:t>
        <a:bodyPr/>
        <a:lstStyle/>
        <a:p>
          <a:endParaRPr lang="pl-PL"/>
        </a:p>
      </dgm:t>
    </dgm:pt>
    <dgm:pt modelId="{8CB01597-E4FA-4D88-BDDA-3EF2A8D47DC9}">
      <dgm:prSet phldrT="[Tekst]" custT="1"/>
      <dgm:spPr/>
      <dgm:t>
        <a:bodyPr/>
        <a:lstStyle/>
        <a:p>
          <a:pPr algn="ctr"/>
          <a:r>
            <a:rPr lang="pl-PL" sz="4000" dirty="0" smtClean="0">
              <a:solidFill>
                <a:srgbClr val="C00000"/>
              </a:solidFill>
              <a:latin typeface="Comic Sans MS" panose="030F0702030302020204" pitchFamily="66" charset="0"/>
            </a:rPr>
            <a:t>KWASY</a:t>
          </a:r>
          <a:endParaRPr lang="pl-PL" sz="4000" dirty="0">
            <a:solidFill>
              <a:srgbClr val="C00000"/>
            </a:solidFill>
            <a:latin typeface="Comic Sans MS" panose="030F0702030302020204" pitchFamily="66" charset="0"/>
          </a:endParaRPr>
        </a:p>
      </dgm:t>
    </dgm:pt>
    <dgm:pt modelId="{AA152749-636C-45E1-B91F-705AA0439D19}" type="parTrans" cxnId="{BFC3D555-8E41-46B0-ABDF-49237253F623}">
      <dgm:prSet/>
      <dgm:spPr/>
      <dgm:t>
        <a:bodyPr/>
        <a:lstStyle/>
        <a:p>
          <a:endParaRPr lang="pl-PL"/>
        </a:p>
      </dgm:t>
    </dgm:pt>
    <dgm:pt modelId="{7110FFED-FA1E-4161-8F12-2304B10CBA02}" type="sibTrans" cxnId="{BFC3D555-8E41-46B0-ABDF-49237253F623}">
      <dgm:prSet/>
      <dgm:spPr/>
      <dgm:t>
        <a:bodyPr/>
        <a:lstStyle/>
        <a:p>
          <a:endParaRPr lang="pl-PL"/>
        </a:p>
      </dgm:t>
    </dgm:pt>
    <dgm:pt modelId="{6BFEE097-4BF0-4B40-8527-1C3180FB2BDD}" type="pres">
      <dgm:prSet presAssocID="{313B42B9-215E-437B-99B1-A8BEAEE03B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7C47E05-9DF4-41AE-83CB-6972EEF280C8}" type="pres">
      <dgm:prSet presAssocID="{1884DEEC-C2BE-4307-94D8-1D70D7BDDBD0}" presName="parentLin" presStyleCnt="0"/>
      <dgm:spPr/>
    </dgm:pt>
    <dgm:pt modelId="{AFB7A2E3-7A5A-43E5-BCE4-888ED645A5C1}" type="pres">
      <dgm:prSet presAssocID="{1884DEEC-C2BE-4307-94D8-1D70D7BDDBD0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3BC6902F-00FF-4D83-9832-602B5CC76ACD}" type="pres">
      <dgm:prSet presAssocID="{1884DEEC-C2BE-4307-94D8-1D70D7BDDBD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40BB969-2D0A-47A0-96A1-0592EF9EB785}" type="pres">
      <dgm:prSet presAssocID="{1884DEEC-C2BE-4307-94D8-1D70D7BDDBD0}" presName="negativeSpace" presStyleCnt="0"/>
      <dgm:spPr/>
    </dgm:pt>
    <dgm:pt modelId="{B9A7F8F6-530C-4BBD-AF36-F30DEAE24302}" type="pres">
      <dgm:prSet presAssocID="{1884DEEC-C2BE-4307-94D8-1D70D7BDDBD0}" presName="childText" presStyleLbl="conFgAcc1" presStyleIdx="0" presStyleCnt="4">
        <dgm:presLayoutVars>
          <dgm:bulletEnabled val="1"/>
        </dgm:presLayoutVars>
      </dgm:prSet>
      <dgm:spPr/>
    </dgm:pt>
    <dgm:pt modelId="{3FC5779A-CC6C-44D0-8F33-D9D36D6FEEE9}" type="pres">
      <dgm:prSet presAssocID="{E74B6605-5B58-44CD-87C6-725F0F67C6A2}" presName="spaceBetweenRectangles" presStyleCnt="0"/>
      <dgm:spPr/>
    </dgm:pt>
    <dgm:pt modelId="{B6686A07-64E3-4ADB-BCC0-90A6FC927376}" type="pres">
      <dgm:prSet presAssocID="{EB824375-33C9-43DC-85CB-3D9D2C36CE67}" presName="parentLin" presStyleCnt="0"/>
      <dgm:spPr/>
    </dgm:pt>
    <dgm:pt modelId="{ED2D2ECF-784E-48CB-B642-BCF6C5B13F10}" type="pres">
      <dgm:prSet presAssocID="{EB824375-33C9-43DC-85CB-3D9D2C36CE67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6D6AFA6C-D1EF-4BA1-AB48-50FEB111688B}" type="pres">
      <dgm:prSet presAssocID="{EB824375-33C9-43DC-85CB-3D9D2C36CE6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D42D8A4-BA3E-4E14-AA25-541BB84A191B}" type="pres">
      <dgm:prSet presAssocID="{EB824375-33C9-43DC-85CB-3D9D2C36CE67}" presName="negativeSpace" presStyleCnt="0"/>
      <dgm:spPr/>
    </dgm:pt>
    <dgm:pt modelId="{717A9D75-C037-451F-9EC1-A2EDB5EF0C64}" type="pres">
      <dgm:prSet presAssocID="{EB824375-33C9-43DC-85CB-3D9D2C36CE67}" presName="childText" presStyleLbl="conFgAcc1" presStyleIdx="1" presStyleCnt="4">
        <dgm:presLayoutVars>
          <dgm:bulletEnabled val="1"/>
        </dgm:presLayoutVars>
      </dgm:prSet>
      <dgm:spPr/>
    </dgm:pt>
    <dgm:pt modelId="{84F54DD0-6928-47D5-A48A-72F27D18E792}" type="pres">
      <dgm:prSet presAssocID="{D2973D9E-C4DB-453F-A407-CAAC2E0D156D}" presName="spaceBetweenRectangles" presStyleCnt="0"/>
      <dgm:spPr/>
    </dgm:pt>
    <dgm:pt modelId="{2FE08E91-95A7-451D-8487-4C77B9F22EAF}" type="pres">
      <dgm:prSet presAssocID="{8034D27B-E7D5-48F8-8F4E-8BFCCF3BBD84}" presName="parentLin" presStyleCnt="0"/>
      <dgm:spPr/>
    </dgm:pt>
    <dgm:pt modelId="{61A378CF-D4BA-455E-B0DE-746BAB9669EE}" type="pres">
      <dgm:prSet presAssocID="{8034D27B-E7D5-48F8-8F4E-8BFCCF3BBD84}" presName="parentLeftMargin" presStyleLbl="node1" presStyleIdx="1" presStyleCnt="4"/>
      <dgm:spPr/>
      <dgm:t>
        <a:bodyPr/>
        <a:lstStyle/>
        <a:p>
          <a:endParaRPr lang="pl-PL"/>
        </a:p>
      </dgm:t>
    </dgm:pt>
    <dgm:pt modelId="{6D511808-80DB-4D55-80CB-1DC48A9E82A4}" type="pres">
      <dgm:prSet presAssocID="{8034D27B-E7D5-48F8-8F4E-8BFCCF3BBD84}" presName="parentText" presStyleLbl="node1" presStyleIdx="2" presStyleCnt="4" custScaleX="11954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E54288-9531-41F6-85A9-4DE7C8BD96E9}" type="pres">
      <dgm:prSet presAssocID="{8034D27B-E7D5-48F8-8F4E-8BFCCF3BBD84}" presName="negativeSpace" presStyleCnt="0"/>
      <dgm:spPr/>
    </dgm:pt>
    <dgm:pt modelId="{CFE54CAF-43E0-4471-B60E-6FE2032DA28C}" type="pres">
      <dgm:prSet presAssocID="{8034D27B-E7D5-48F8-8F4E-8BFCCF3BBD84}" presName="childText" presStyleLbl="conFgAcc1" presStyleIdx="2" presStyleCnt="4" custLinFactNeighborX="477" custLinFactNeighborY="-10878">
        <dgm:presLayoutVars>
          <dgm:bulletEnabled val="1"/>
        </dgm:presLayoutVars>
      </dgm:prSet>
      <dgm:spPr/>
    </dgm:pt>
    <dgm:pt modelId="{85819EBB-7424-4F8A-A720-18204F4A3980}" type="pres">
      <dgm:prSet presAssocID="{22252A66-5340-48E7-A342-B261107CB148}" presName="spaceBetweenRectangles" presStyleCnt="0"/>
      <dgm:spPr/>
    </dgm:pt>
    <dgm:pt modelId="{E4771B5C-FA8D-4894-9FA8-957F052146CC}" type="pres">
      <dgm:prSet presAssocID="{8CB01597-E4FA-4D88-BDDA-3EF2A8D47DC9}" presName="parentLin" presStyleCnt="0"/>
      <dgm:spPr/>
    </dgm:pt>
    <dgm:pt modelId="{29E09465-A2AB-41A6-B3A3-72A0351A33B2}" type="pres">
      <dgm:prSet presAssocID="{8CB01597-E4FA-4D88-BDDA-3EF2A8D47DC9}" presName="parentLeftMargin" presStyleLbl="node1" presStyleIdx="2" presStyleCnt="4"/>
      <dgm:spPr/>
      <dgm:t>
        <a:bodyPr/>
        <a:lstStyle/>
        <a:p>
          <a:endParaRPr lang="pl-PL"/>
        </a:p>
      </dgm:t>
    </dgm:pt>
    <dgm:pt modelId="{EFFCE48D-70F9-486E-BC8B-303F8B81D083}" type="pres">
      <dgm:prSet presAssocID="{8CB01597-E4FA-4D88-BDDA-3EF2A8D47DC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E73C9A2-A1DC-4D46-9B76-3D56448D7C16}" type="pres">
      <dgm:prSet presAssocID="{8CB01597-E4FA-4D88-BDDA-3EF2A8D47DC9}" presName="negativeSpace" presStyleCnt="0"/>
      <dgm:spPr/>
    </dgm:pt>
    <dgm:pt modelId="{4C20E714-06B0-4ECD-BE3A-59D55F2EB41A}" type="pres">
      <dgm:prSet presAssocID="{8CB01597-E4FA-4D88-BDDA-3EF2A8D47DC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43169B1-5684-4D08-9776-C5F4BAB9AFD1}" type="presOf" srcId="{1884DEEC-C2BE-4307-94D8-1D70D7BDDBD0}" destId="{AFB7A2E3-7A5A-43E5-BCE4-888ED645A5C1}" srcOrd="0" destOrd="0" presId="urn:microsoft.com/office/officeart/2005/8/layout/list1"/>
    <dgm:cxn modelId="{FFE7ECDB-00A6-4E24-B01E-B6ADEEEDEAA4}" type="presOf" srcId="{EB824375-33C9-43DC-85CB-3D9D2C36CE67}" destId="{6D6AFA6C-D1EF-4BA1-AB48-50FEB111688B}" srcOrd="1" destOrd="0" presId="urn:microsoft.com/office/officeart/2005/8/layout/list1"/>
    <dgm:cxn modelId="{68401E56-EED7-452A-ADCD-D022A9DA7111}" type="presOf" srcId="{313B42B9-215E-437B-99B1-A8BEAEE03B05}" destId="{6BFEE097-4BF0-4B40-8527-1C3180FB2BDD}" srcOrd="0" destOrd="0" presId="urn:microsoft.com/office/officeart/2005/8/layout/list1"/>
    <dgm:cxn modelId="{C5E0C60B-F204-459D-A710-B276DF7E2F95}" type="presOf" srcId="{EB824375-33C9-43DC-85CB-3D9D2C36CE67}" destId="{ED2D2ECF-784E-48CB-B642-BCF6C5B13F10}" srcOrd="0" destOrd="0" presId="urn:microsoft.com/office/officeart/2005/8/layout/list1"/>
    <dgm:cxn modelId="{2EA2B260-D237-4412-96E1-BAB55E3E5C6F}" srcId="{313B42B9-215E-437B-99B1-A8BEAEE03B05}" destId="{8034D27B-E7D5-48F8-8F4E-8BFCCF3BBD84}" srcOrd="2" destOrd="0" parTransId="{588D9E37-0D79-4AAD-86D2-150A7B198A3A}" sibTransId="{22252A66-5340-48E7-A342-B261107CB148}"/>
    <dgm:cxn modelId="{C67158D7-669B-47E5-82D9-980E0CA93FF3}" type="presOf" srcId="{1884DEEC-C2BE-4307-94D8-1D70D7BDDBD0}" destId="{3BC6902F-00FF-4D83-9832-602B5CC76ACD}" srcOrd="1" destOrd="0" presId="urn:microsoft.com/office/officeart/2005/8/layout/list1"/>
    <dgm:cxn modelId="{4723DFAA-2B31-4157-93D7-697352EF3DB3}" srcId="{313B42B9-215E-437B-99B1-A8BEAEE03B05}" destId="{1884DEEC-C2BE-4307-94D8-1D70D7BDDBD0}" srcOrd="0" destOrd="0" parTransId="{4F5D8279-E3AF-4CDC-9074-4AED5AA0955A}" sibTransId="{E74B6605-5B58-44CD-87C6-725F0F67C6A2}"/>
    <dgm:cxn modelId="{BFC3D555-8E41-46B0-ABDF-49237253F623}" srcId="{313B42B9-215E-437B-99B1-A8BEAEE03B05}" destId="{8CB01597-E4FA-4D88-BDDA-3EF2A8D47DC9}" srcOrd="3" destOrd="0" parTransId="{AA152749-636C-45E1-B91F-705AA0439D19}" sibTransId="{7110FFED-FA1E-4161-8F12-2304B10CBA02}"/>
    <dgm:cxn modelId="{696BD508-DC01-4FDF-9923-070B13A93BEB}" type="presOf" srcId="{8034D27B-E7D5-48F8-8F4E-8BFCCF3BBD84}" destId="{6D511808-80DB-4D55-80CB-1DC48A9E82A4}" srcOrd="1" destOrd="0" presId="urn:microsoft.com/office/officeart/2005/8/layout/list1"/>
    <dgm:cxn modelId="{36587FEE-7395-422B-BC98-B2543FE483EF}" type="presOf" srcId="{8034D27B-E7D5-48F8-8F4E-8BFCCF3BBD84}" destId="{61A378CF-D4BA-455E-B0DE-746BAB9669EE}" srcOrd="0" destOrd="0" presId="urn:microsoft.com/office/officeart/2005/8/layout/list1"/>
    <dgm:cxn modelId="{2C07A150-2E9F-4DFA-B543-A523C69A9E4F}" type="presOf" srcId="{8CB01597-E4FA-4D88-BDDA-3EF2A8D47DC9}" destId="{EFFCE48D-70F9-486E-BC8B-303F8B81D083}" srcOrd="1" destOrd="0" presId="urn:microsoft.com/office/officeart/2005/8/layout/list1"/>
    <dgm:cxn modelId="{DF415462-DB5B-4347-929C-E4620A2E4015}" srcId="{313B42B9-215E-437B-99B1-A8BEAEE03B05}" destId="{EB824375-33C9-43DC-85CB-3D9D2C36CE67}" srcOrd="1" destOrd="0" parTransId="{7769F07B-4B37-405D-8A87-2E57BA0D07A6}" sibTransId="{D2973D9E-C4DB-453F-A407-CAAC2E0D156D}"/>
    <dgm:cxn modelId="{0231E4E8-FA30-496F-9BE9-076ED90A83E1}" type="presOf" srcId="{8CB01597-E4FA-4D88-BDDA-3EF2A8D47DC9}" destId="{29E09465-A2AB-41A6-B3A3-72A0351A33B2}" srcOrd="0" destOrd="0" presId="urn:microsoft.com/office/officeart/2005/8/layout/list1"/>
    <dgm:cxn modelId="{52525607-8153-4207-A23C-3A6E2649348B}" type="presParOf" srcId="{6BFEE097-4BF0-4B40-8527-1C3180FB2BDD}" destId="{C7C47E05-9DF4-41AE-83CB-6972EEF280C8}" srcOrd="0" destOrd="0" presId="urn:microsoft.com/office/officeart/2005/8/layout/list1"/>
    <dgm:cxn modelId="{2CE73A38-5861-4FB9-8986-148D73D77571}" type="presParOf" srcId="{C7C47E05-9DF4-41AE-83CB-6972EEF280C8}" destId="{AFB7A2E3-7A5A-43E5-BCE4-888ED645A5C1}" srcOrd="0" destOrd="0" presId="urn:microsoft.com/office/officeart/2005/8/layout/list1"/>
    <dgm:cxn modelId="{CD71869B-33E0-4055-B5C7-E612D0D58D76}" type="presParOf" srcId="{C7C47E05-9DF4-41AE-83CB-6972EEF280C8}" destId="{3BC6902F-00FF-4D83-9832-602B5CC76ACD}" srcOrd="1" destOrd="0" presId="urn:microsoft.com/office/officeart/2005/8/layout/list1"/>
    <dgm:cxn modelId="{93AFFBE3-1474-4434-A1F8-E41326057E54}" type="presParOf" srcId="{6BFEE097-4BF0-4B40-8527-1C3180FB2BDD}" destId="{340BB969-2D0A-47A0-96A1-0592EF9EB785}" srcOrd="1" destOrd="0" presId="urn:microsoft.com/office/officeart/2005/8/layout/list1"/>
    <dgm:cxn modelId="{9B772A69-3F78-4013-9E23-F3A9D1305760}" type="presParOf" srcId="{6BFEE097-4BF0-4B40-8527-1C3180FB2BDD}" destId="{B9A7F8F6-530C-4BBD-AF36-F30DEAE24302}" srcOrd="2" destOrd="0" presId="urn:microsoft.com/office/officeart/2005/8/layout/list1"/>
    <dgm:cxn modelId="{B3021663-E00A-4444-AF40-03211EE2DC5E}" type="presParOf" srcId="{6BFEE097-4BF0-4B40-8527-1C3180FB2BDD}" destId="{3FC5779A-CC6C-44D0-8F33-D9D36D6FEEE9}" srcOrd="3" destOrd="0" presId="urn:microsoft.com/office/officeart/2005/8/layout/list1"/>
    <dgm:cxn modelId="{815DCF8D-0A72-42C6-85A2-AB23F06BEB40}" type="presParOf" srcId="{6BFEE097-4BF0-4B40-8527-1C3180FB2BDD}" destId="{B6686A07-64E3-4ADB-BCC0-90A6FC927376}" srcOrd="4" destOrd="0" presId="urn:microsoft.com/office/officeart/2005/8/layout/list1"/>
    <dgm:cxn modelId="{96C8A13B-6CB2-42EC-951B-08C7D90C8A2C}" type="presParOf" srcId="{B6686A07-64E3-4ADB-BCC0-90A6FC927376}" destId="{ED2D2ECF-784E-48CB-B642-BCF6C5B13F10}" srcOrd="0" destOrd="0" presId="urn:microsoft.com/office/officeart/2005/8/layout/list1"/>
    <dgm:cxn modelId="{C77B2193-24B9-4090-B3F2-0BB42D031C5E}" type="presParOf" srcId="{B6686A07-64E3-4ADB-BCC0-90A6FC927376}" destId="{6D6AFA6C-D1EF-4BA1-AB48-50FEB111688B}" srcOrd="1" destOrd="0" presId="urn:microsoft.com/office/officeart/2005/8/layout/list1"/>
    <dgm:cxn modelId="{E4A1864E-31D5-4BC1-8AB9-2B04EFB71FB2}" type="presParOf" srcId="{6BFEE097-4BF0-4B40-8527-1C3180FB2BDD}" destId="{2D42D8A4-BA3E-4E14-AA25-541BB84A191B}" srcOrd="5" destOrd="0" presId="urn:microsoft.com/office/officeart/2005/8/layout/list1"/>
    <dgm:cxn modelId="{D3EAE60D-CDF9-49BD-97BD-776971EC1964}" type="presParOf" srcId="{6BFEE097-4BF0-4B40-8527-1C3180FB2BDD}" destId="{717A9D75-C037-451F-9EC1-A2EDB5EF0C64}" srcOrd="6" destOrd="0" presId="urn:microsoft.com/office/officeart/2005/8/layout/list1"/>
    <dgm:cxn modelId="{3071290D-25B8-46CA-BBD4-71C8E2118281}" type="presParOf" srcId="{6BFEE097-4BF0-4B40-8527-1C3180FB2BDD}" destId="{84F54DD0-6928-47D5-A48A-72F27D18E792}" srcOrd="7" destOrd="0" presId="urn:microsoft.com/office/officeart/2005/8/layout/list1"/>
    <dgm:cxn modelId="{03AAB483-C516-49DE-85B3-589E11055DC0}" type="presParOf" srcId="{6BFEE097-4BF0-4B40-8527-1C3180FB2BDD}" destId="{2FE08E91-95A7-451D-8487-4C77B9F22EAF}" srcOrd="8" destOrd="0" presId="urn:microsoft.com/office/officeart/2005/8/layout/list1"/>
    <dgm:cxn modelId="{F88A0F02-3C88-42F5-A1F6-E3C44C1BA042}" type="presParOf" srcId="{2FE08E91-95A7-451D-8487-4C77B9F22EAF}" destId="{61A378CF-D4BA-455E-B0DE-746BAB9669EE}" srcOrd="0" destOrd="0" presId="urn:microsoft.com/office/officeart/2005/8/layout/list1"/>
    <dgm:cxn modelId="{99B19DFD-426D-4236-AACC-E6ECC69C2FBA}" type="presParOf" srcId="{2FE08E91-95A7-451D-8487-4C77B9F22EAF}" destId="{6D511808-80DB-4D55-80CB-1DC48A9E82A4}" srcOrd="1" destOrd="0" presId="urn:microsoft.com/office/officeart/2005/8/layout/list1"/>
    <dgm:cxn modelId="{838ECEC9-4351-4E23-AE73-9817023AE75C}" type="presParOf" srcId="{6BFEE097-4BF0-4B40-8527-1C3180FB2BDD}" destId="{D9E54288-9531-41F6-85A9-4DE7C8BD96E9}" srcOrd="9" destOrd="0" presId="urn:microsoft.com/office/officeart/2005/8/layout/list1"/>
    <dgm:cxn modelId="{80B709E3-A2F2-437F-8CFA-A669EB0FBEE0}" type="presParOf" srcId="{6BFEE097-4BF0-4B40-8527-1C3180FB2BDD}" destId="{CFE54CAF-43E0-4471-B60E-6FE2032DA28C}" srcOrd="10" destOrd="0" presId="urn:microsoft.com/office/officeart/2005/8/layout/list1"/>
    <dgm:cxn modelId="{72928B88-23F5-4256-A25E-EB545C634A24}" type="presParOf" srcId="{6BFEE097-4BF0-4B40-8527-1C3180FB2BDD}" destId="{85819EBB-7424-4F8A-A720-18204F4A3980}" srcOrd="11" destOrd="0" presId="urn:microsoft.com/office/officeart/2005/8/layout/list1"/>
    <dgm:cxn modelId="{0122A2C6-F83B-4D1C-9F8D-43D9678FBD05}" type="presParOf" srcId="{6BFEE097-4BF0-4B40-8527-1C3180FB2BDD}" destId="{E4771B5C-FA8D-4894-9FA8-957F052146CC}" srcOrd="12" destOrd="0" presId="urn:microsoft.com/office/officeart/2005/8/layout/list1"/>
    <dgm:cxn modelId="{695DDDD4-A587-4585-A8A3-043C48712B5E}" type="presParOf" srcId="{E4771B5C-FA8D-4894-9FA8-957F052146CC}" destId="{29E09465-A2AB-41A6-B3A3-72A0351A33B2}" srcOrd="0" destOrd="0" presId="urn:microsoft.com/office/officeart/2005/8/layout/list1"/>
    <dgm:cxn modelId="{451B8272-40ED-4F22-8F83-BB9A9C0C76AA}" type="presParOf" srcId="{E4771B5C-FA8D-4894-9FA8-957F052146CC}" destId="{EFFCE48D-70F9-486E-BC8B-303F8B81D083}" srcOrd="1" destOrd="0" presId="urn:microsoft.com/office/officeart/2005/8/layout/list1"/>
    <dgm:cxn modelId="{33F6353C-443E-4949-A168-326F7E2EFED6}" type="presParOf" srcId="{6BFEE097-4BF0-4B40-8527-1C3180FB2BDD}" destId="{5E73C9A2-A1DC-4D46-9B76-3D56448D7C16}" srcOrd="13" destOrd="0" presId="urn:microsoft.com/office/officeart/2005/8/layout/list1"/>
    <dgm:cxn modelId="{B2A91A10-2FC3-471F-8D2E-F2D16A465FBD}" type="presParOf" srcId="{6BFEE097-4BF0-4B40-8527-1C3180FB2BDD}" destId="{4C20E714-06B0-4ECD-BE3A-59D55F2EB41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7F8F6-530C-4BBD-AF36-F30DEAE24302}">
      <dsp:nvSpPr>
        <dsp:cNvPr id="0" name=""/>
        <dsp:cNvSpPr/>
      </dsp:nvSpPr>
      <dsp:spPr>
        <a:xfrm>
          <a:off x="0" y="341464"/>
          <a:ext cx="71247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C6902F-00FF-4D83-9832-602B5CC76ACD}">
      <dsp:nvSpPr>
        <dsp:cNvPr id="0" name=""/>
        <dsp:cNvSpPr/>
      </dsp:nvSpPr>
      <dsp:spPr>
        <a:xfrm>
          <a:off x="356235" y="1983"/>
          <a:ext cx="498729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08" tIns="0" rIns="188508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>
              <a:solidFill>
                <a:srgbClr val="FF0000"/>
              </a:solidFill>
              <a:latin typeface="Comic Sans MS" panose="030F0702030302020204" pitchFamily="66" charset="0"/>
            </a:rPr>
            <a:t>NIKOTYNA</a:t>
          </a:r>
          <a:endParaRPr lang="pl-PL" sz="4000" kern="1200" dirty="0">
            <a:solidFill>
              <a:srgbClr val="FF0000"/>
            </a:solidFill>
            <a:latin typeface="Comic Sans MS" panose="030F0702030302020204" pitchFamily="66" charset="0"/>
          </a:endParaRPr>
        </a:p>
      </dsp:txBody>
      <dsp:txXfrm>
        <a:off x="389379" y="35127"/>
        <a:ext cx="4921002" cy="612672"/>
      </dsp:txXfrm>
    </dsp:sp>
    <dsp:sp modelId="{717A9D75-C037-451F-9EC1-A2EDB5EF0C64}">
      <dsp:nvSpPr>
        <dsp:cNvPr id="0" name=""/>
        <dsp:cNvSpPr/>
      </dsp:nvSpPr>
      <dsp:spPr>
        <a:xfrm>
          <a:off x="0" y="1384744"/>
          <a:ext cx="71247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AFA6C-D1EF-4BA1-AB48-50FEB111688B}">
      <dsp:nvSpPr>
        <dsp:cNvPr id="0" name=""/>
        <dsp:cNvSpPr/>
      </dsp:nvSpPr>
      <dsp:spPr>
        <a:xfrm>
          <a:off x="356235" y="1045263"/>
          <a:ext cx="498729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08" tIns="0" rIns="188508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>
              <a:solidFill>
                <a:srgbClr val="0070C0"/>
              </a:solidFill>
              <a:latin typeface="Comic Sans MS" panose="030F0702030302020204" pitchFamily="66" charset="0"/>
            </a:rPr>
            <a:t>TLENEK WĘGLA</a:t>
          </a:r>
          <a:endParaRPr lang="pl-PL" sz="4000" kern="1200" dirty="0">
            <a:solidFill>
              <a:srgbClr val="0070C0"/>
            </a:solidFill>
            <a:latin typeface="Comic Sans MS" panose="030F0702030302020204" pitchFamily="66" charset="0"/>
          </a:endParaRPr>
        </a:p>
      </dsp:txBody>
      <dsp:txXfrm>
        <a:off x="389379" y="1078407"/>
        <a:ext cx="4921002" cy="612672"/>
      </dsp:txXfrm>
    </dsp:sp>
    <dsp:sp modelId="{CFE54CAF-43E0-4471-B60E-6FE2032DA28C}">
      <dsp:nvSpPr>
        <dsp:cNvPr id="0" name=""/>
        <dsp:cNvSpPr/>
      </dsp:nvSpPr>
      <dsp:spPr>
        <a:xfrm>
          <a:off x="0" y="2414513"/>
          <a:ext cx="71247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11808-80DB-4D55-80CB-1DC48A9E82A4}">
      <dsp:nvSpPr>
        <dsp:cNvPr id="0" name=""/>
        <dsp:cNvSpPr/>
      </dsp:nvSpPr>
      <dsp:spPr>
        <a:xfrm>
          <a:off x="356235" y="2088544"/>
          <a:ext cx="5962105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08" tIns="0" rIns="188508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rPr>
            <a:t>CIAŁA SMOŁOWATE</a:t>
          </a:r>
          <a:endParaRPr lang="pl-PL" sz="4000" kern="1200" dirty="0">
            <a:solidFill>
              <a:schemeClr val="accent2">
                <a:lumMod val="50000"/>
              </a:schemeClr>
            </a:solidFill>
            <a:latin typeface="Comic Sans MS" panose="030F0702030302020204" pitchFamily="66" charset="0"/>
          </a:endParaRPr>
        </a:p>
      </dsp:txBody>
      <dsp:txXfrm>
        <a:off x="389379" y="2121688"/>
        <a:ext cx="5895817" cy="612672"/>
      </dsp:txXfrm>
    </dsp:sp>
    <dsp:sp modelId="{4C20E714-06B0-4ECD-BE3A-59D55F2EB41A}">
      <dsp:nvSpPr>
        <dsp:cNvPr id="0" name=""/>
        <dsp:cNvSpPr/>
      </dsp:nvSpPr>
      <dsp:spPr>
        <a:xfrm>
          <a:off x="0" y="3471304"/>
          <a:ext cx="71247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CE48D-70F9-486E-BC8B-303F8B81D083}">
      <dsp:nvSpPr>
        <dsp:cNvPr id="0" name=""/>
        <dsp:cNvSpPr/>
      </dsp:nvSpPr>
      <dsp:spPr>
        <a:xfrm>
          <a:off x="356235" y="3131824"/>
          <a:ext cx="498729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08" tIns="0" rIns="188508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>
              <a:solidFill>
                <a:srgbClr val="C00000"/>
              </a:solidFill>
              <a:latin typeface="Comic Sans MS" panose="030F0702030302020204" pitchFamily="66" charset="0"/>
            </a:rPr>
            <a:t>KWASY</a:t>
          </a:r>
          <a:endParaRPr lang="pl-PL" sz="4000" kern="1200" dirty="0">
            <a:solidFill>
              <a:srgbClr val="C00000"/>
            </a:solidFill>
            <a:latin typeface="Comic Sans MS" panose="030F0702030302020204" pitchFamily="66" charset="0"/>
          </a:endParaRPr>
        </a:p>
      </dsp:txBody>
      <dsp:txXfrm>
        <a:off x="389379" y="3164968"/>
        <a:ext cx="492100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388F637-424F-4921-B06A-13521D2287E3}" type="datetimeFigureOut">
              <a:rPr lang="pl-PL" smtClean="0"/>
              <a:t>2013-12-04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3D8DA6B-AEE8-4C64-A01E-68242CFD9F49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ircl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PALIĆ, CZY NIE PALIĆ?</a:t>
            </a:r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C:\Users\Marzena\Desktop\tytoń 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064" y="984314"/>
            <a:ext cx="378688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07374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81451" y="188640"/>
            <a:ext cx="7125113" cy="1008111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Palacze przedkolumbijscy – Majowie, dla których tytoń stanowił nie tylko przyjemność, ale również modlitewną łączność z bogami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://www.antoranz.net/CURIOSA/ZBIOR3/C0310/08-QZC07079_QCO05088-13-032_Maya-pri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64767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emena-rostliny.cz/img/cms/tab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45024"/>
            <a:ext cx="384331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8374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1"/>
            <a:ext cx="7125113" cy="1152127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Nasiona </a:t>
            </a:r>
            <a:r>
              <a:rPr lang="pl-PL" sz="2400" b="1" dirty="0">
                <a:latin typeface="Comic Sans MS" panose="030F0702030302020204" pitchFamily="66" charset="0"/>
              </a:rPr>
              <a:t>tytoniu trafiły do Europy </a:t>
            </a:r>
            <a:r>
              <a:rPr lang="pl-PL" sz="2400" b="1" dirty="0" smtClean="0">
                <a:latin typeface="Comic Sans MS" panose="030F0702030302020204" pitchFamily="66" charset="0"/>
              </a:rPr>
              <a:t>dzięki genueńskiemu </a:t>
            </a:r>
            <a:r>
              <a:rPr lang="pl-PL" sz="2400" b="1" dirty="0">
                <a:latin typeface="Comic Sans MS" panose="030F0702030302020204" pitchFamily="66" charset="0"/>
              </a:rPr>
              <a:t>żeglarzowi </a:t>
            </a:r>
            <a:r>
              <a:rPr lang="pl-PL" sz="2400" b="1" dirty="0" smtClean="0">
                <a:latin typeface="Comic Sans MS" panose="030F0702030302020204" pitchFamily="66" charset="0"/>
              </a:rPr>
              <a:t>Krzysztofowi Kolumbowi </a:t>
            </a:r>
            <a:r>
              <a:rPr lang="pl-PL" sz="2400" b="1" dirty="0">
                <a:latin typeface="Comic Sans MS" panose="030F0702030302020204" pitchFamily="66" charset="0"/>
              </a:rPr>
              <a:t>- odkrywcy Ameryki (1492)   </a:t>
            </a:r>
          </a:p>
        </p:txBody>
      </p:sp>
      <p:pic>
        <p:nvPicPr>
          <p:cNvPr id="2050" name="Picture 2" descr="Plik:Christopher Columb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4190184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lik:Eertvelt, Santa Ma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569" y="1556792"/>
            <a:ext cx="4223839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15355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60339"/>
            <a:ext cx="7125113" cy="820389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Anna Wazówna jako </a:t>
            </a:r>
            <a:r>
              <a:rPr lang="pl-PL" sz="2400" b="1" dirty="0">
                <a:latin typeface="Comic Sans MS" panose="030F0702030302020204" pitchFamily="66" charset="0"/>
              </a:rPr>
              <a:t>pierwsza w Polsce zasadziła i wyhodowała w </a:t>
            </a:r>
            <a:r>
              <a:rPr lang="pl-PL" sz="2400" b="1" dirty="0" smtClean="0">
                <a:latin typeface="Comic Sans MS" panose="030F0702030302020204" pitchFamily="66" charset="0"/>
              </a:rPr>
              <a:t>Golubiu tytoń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Plik:AnnaVa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6" y="1484784"/>
            <a:ext cx="3273054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.bp.blogspot.com/-JQgE3lMcuug/TfTFFgyP-FI/AAAAAAAAZk4/17a5Xb-jZlY/s1600/800px-Golub-Dobrzy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04784"/>
            <a:ext cx="539325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ata:image/jpeg;base64,/9j/4AAQSkZJRgABAQAAAQABAAD/2wCEAAkGBhQSEBQUEhQVFRUUFxUUFBcVFRQVFxQWFBQWFBQVFhcYHCYeFxojGhQVHy8gJCcpLCwsFx4xNTAqNSYrLCkBCQoKDgwOGg8PGiwkHyQsLCwsLCwsLCwsLCwsLCwsLCwsLCwsLCwsLCksKSwsLCwsLCksLCwsLCwsLCwsLCwsLP/AABEIALcBEwMBIgACEQEDEQH/xAAbAAABBQEBAAAAAAAAAAAAAAADAAECBAUGB//EAEAQAAEDAwIDBgMGBAQFBQAAAAEAAhEDEiEEMQVBUQYTImFxgTKRoRQjQlKx8JLB0eFygqLxBzNissIVFiRT0v/EABkBAAIDAQAAAAAAAAAAAAAAAAABAgMEBf/EAC0RAAICAQMEAAQFBQAAAAAAAAABAhEDEiExBBNBURQyYXEFIiOB8CSRobHR/9oADAMBAAIRAxEAPwDnITwpBqeF3zjkQ1K1ThPagZC1PaitapCiTsgCFPTk7K/o+GmZJA9Vc4XoiGkmM7LT0+iAys88lbF0IeWA0+ngjG2FpN0bem6qVaRG2VaoYiSs7d7ly2Kmp4QwtMDK5zU6ew8125qN5rmeM0vHjmrcMndMryJeDN73woTnJ3NUYWujPZGVJroShKEUBYpPHNBq1JTJiEqHYOErUcUCp0NMSUwKtqaFo1dLAz7KmWpJ2DQK1K1EhKExA4ShThKEwIQlCnCVqAIwlCnCUJARhPCeE8IAjCUKUJ4QBGEynCdMYC1Pap2p7UiJABShStTgJ0MlRatCjpg7aAVQCkCVFxsadHQ0HQIMH0VgV2uFs7rmW1SFNmoIVLwk1kOnf4W7zCx9RxAyhP4iSIVSJKIYq5HLJfBZq8QJ5oRr3DJQyxOylPMBW6Uiu2QqOB5IJaiuZCa1TIgrU/dlEDUeiwEZ35JN0NENDpg45VrXcLtEj9U1GmGkE/JWeJ6sPYAFW29SomqrcyWlW6NDBdKqwi060CFOS9EUwVUknJQrVaFORhCLE0IDamhFtTWpiBWpWotqVqAB2pWotqViABWp7UW1NagAdqUIlqa1AELUrUS1PagAdqSJCSBgrU4ai2pWoIg7U4ap2p7UDIWp4U7UrUCIQnhShPCAIwnCeE8IAcuTsdCaEoRQWGDmkRHoq5CnCaEJUO7IQi0yFGEoRQg7q0wM8vhEn2A3KBU3Iz7iD7hbnAKujaA6o41agyWsbUqBnSRTBEzG53U+Ov0rmOe0PpPHiM0a4Y4Z3JbaCRBmd5lYPiYLLV7cfuaO3Jx4ZzsJQpNIIkEEHIIyCOqLQoXOA2lb/qUAmlKxbFfs+4ERsYHotmj2abDYHrKolngi1YpM4wsTWrs6/AzJAMN8hk+ZKrUOzTW5dn1/ol8REfYkcyzTkgkDAULV0fEtS1re7YAOqwnNyrYSctyucVEDalCJapNpE7An0UyIAhKEV1MjBEJrUADhKEUNT2IADanhEsTFqAIQkiQmToBrU9qIGJ7EEQVqVqNYlYgLBWpWotiVqYrBWp7US1PagLBWpWotqVqAsHantU7U9qAsHalCnI6jeNxv0QXvfJcGGxtwc4tcA20XFxO1sAnly3JhU5M0MfzMshjlPhEnQAXEgAbkkACSAJJxuQPdZfE+MURTe3vAXEEAMMmfOAYHI891zvEe0NXWEtE06O5a0bxm53y228irfC+A0xuWzg5h3tLhb5/D7rk5/wAQdNJV/s6eDolds0tH2vp06bR/8l7mtiGW02NjHhgExAAyOZR9P2+loPdVwCNhULmkx8UObByT5HombQeKjGtDu7NwfBeCcBzdiBGHTjmMq8KVvwtcGjaC/AGAIu22j0XKeQ6awox6faWi27wvaHPLotbDbomA04EyYA3Jgcl2nZKpRrSWOY8gzAcCR5lu49wue1Wna9sOBmQ4SWvEgdKgd+ysriPAmkXUgWPiWllzIiJMSTz/AAEbbHZa8fXSUND4M2ToouWpHtbIhQquEY5Liuwvao16HdVjFWj4C6Da9rWgteXxaDaRMnO/NdDU1PhDmkOadi0hwPoRhaYvVwZpfl5D6jidomAsLiPGnOOMeievWdUMAR81m1tOQt2LFFcmPJkb4AVHSZQ7Ua1NatqMrIMpyQOq6vhOjbTbHM7lc1TMbLe4PqgcOOVl6hNx2NGFpM1X6KkZloM74VDUcOaQQ1jR0Wq23kouprCpNGxxTOSrcBe3OPaVVdTtH6mOa7GqWhc7xXUSS0bLXiyym6ZmyY4xVoyy8qFkq03SOIkAx12CEaa1JrwZ2vYIsSRrUk7ERDU9qv6agMzCm/h/Tmod1J0wWN0Ztqe1a9PgpnJwo1OFAE+L0wjvx9jeGRlWpWoxpwmsVmoqoFalajWKTqZhClYaaK9qVqVepaQ38TpDRvmCRInyT0+G6hxIay8j4w1zGNb5B7gfFHLPqFny9XDG6ZfDp5zVoEyqCfD4gAS4tLTbHvk+QyjaGg9znBzWs3LS+8S2JuAwZG8HG3XGvQ01NrQ9zbBi4P8AiD2EjxvcfwkY5fRW/trqhilSLgAPE+adOJkRIuePQR5rlz63LK62N8Olxx53MU6CnRPeVB3bTZ3hqtgPZ/y5a0CJJcAZyAfRafE9dphSNKo4eNjqfdsguhwsAAGG42mEDidZ5c5tR4d4TgNDWsJ6ZJOMZPNVNDwjTN0pqWU++OGlx8Q8UC0E4O+QJWBzTdG1Y3VnnGi4aadR7PyOLfMwfCT57YC6LR0wNt8bmCIwfP8A2WfqHRq6sCTfMTG7WkZ6bq+6qQaZLwMuL7rYeCHRAOcOLfkqpts0wSSNZjyCIBOAIGIxkCenmp06LjJ8RySRAjGRknfIyRzKENUSRA2ALS0GOg6yYPr6bKHcSR927z8Lv5n9xsqqLLZdpaeS6djkgkAE9T8zsquoojOCJAI2x023EIrGGwTLQSfzAySeuduphVHUXGoYfIjDCQdg1uBBLRLScT8RwnQWzreyzKP2PuwGPc51R9VhPxue60l7TygM9IHNX9XpKrCLbLIixoi4kACxxi0zyPMjOSVz3BqQdSB2e0kSMEGQ7cdZC36fGKjCwP8AvG9RAeMH2dy6LRDLRjnjdsjwXUGqz71gp1JywXYkkNEuAk+EzAUX6JlZrjSe19pLSWOa4Ajdpt5rQ+51TeTjTLiw5uY4R4hEFpyhUeHfZabBSYTTgC0HxZM3ukw52SSfM+S2QztGWWNM5jUaEsGd1WtV2vxZuolzJtBc3xC0y0wcbjPWFVe08hPr/su1jlqjqOZkWmVELUSm8g4RqGmmZxH6qR0gA3z0UnJcEUnyWqfEHDYq23VOO5WM3BVk6vConiXhF0cnsu6jVgJ9PYQZAVAvBGUF1U9VFYrVIbyb2zS1mpFsT8lkkgmTlIqJCuhjUUVynqFf5BOmtSVmlCtl+noTMArVpaAAbkrKFQyrZ4h0WOamy7HKCLLNOZ3UdYwRn6Ki/VuPNN9pcksUrsbzRqhVGNLfPkVLhVbS2lz73wTFtOq5gjza2HbdSotIJyrFXhTGMF5FkSbjAcb3YdcfFADfl5wqupyyxpRXkeLEsltlLiWooEd5pg6oDktAcBBgzLhI357oNWg98YIggy12D0B5lpnkP7bFChDAKNI45u8DbZMCXC4gDaAfqit4Tu6pUuMjws8LfQn4nfMDyWJ58jVWaYYIRM7T6KlIpYc6ZE+Nwm7fmGgGJOIxK2mVAwWtGB9TzKHW1jdP3bBTLWvcR4Gi1trXVCX/AOVjuswsniPE7bRTLiSZ8AaRHUlzS0D3BKzyajuzTGLk6ijV7miCar2sDnPaA50fESGgNnmTjG5S4pq3saXMpl9tpdkNAaXgOM5kgEuiOXJY/wBuJbbY38BlwJdLHB4O8SHAHHyVfVVnOkuLnxkCRnyAwP0WeXVwWy3N2P8AD8st5bFbiYa+tVkXCTETBwBBIIAG+f7Qw0gFkifFBnO+AJP7/VcxQ7TPq1fC14iQGUqYqvMRkl5DR/l810dLQaqo1rvs+sjDsO0TMjyImJGxKqnhyT5pF+LqcGHaNt+zG7RcIDKzagkMeIdbuXDbxZiRhXNLp2tIIY0H8V2+c+vz6q1xnT1u7LatKq0EbvpMc0HkTUpP8PraVX07cAOgY3wBI5+cppSjGpEJTxzlcC+5pxkARPw8uXLIj+3VT7wz8W4jln2jy2QaToaep+nrOI/kVLMZOPQecEEc8+W+SUhBg8tiSP4QRz6Hl6ptQxjhkNIBhpgAnGwAMDYcwhOpiDkdQSIkHmps0pMQ4Hb19uso4FyD4C1zNU9peTScyWtMYcNyTuTy9gtdmrbUq1KUG6mGkkxaQ/aM5jn7LMGqZSa59Z4pNY5guLS4S+WibQSATzV6gWh3eeGSG5aZDmuhzSOogzPmk21uGmMtvJZbp/FIgER4hg4M5IV6lxt4pxVbe22DEBwid+TtvL1WHotI5h1IZi5z6rOYBeCZI/xgmFeZr5p0r2/8yGmBAaSwkzJwJBHPJCsjka4KpY0+TQq6ChqQ7uyWOyS5kNdJbHiEZA3yIJ91h8U0FSgCwMc82lrXRdJFOSXtA8IJBztnkrrKDSQWkS0tJg5aYBIxkGDPur+l4u9gAqC/YEwA6CQD5O38vda8fUuOyZln0971ZyvD+L3uaypa1ztvE0AkcgJ5+WOS1amjdvC13aChUaXU4z4nNM4Mgg2HY7cuQUK9YDzXRwZ5PYxZcUVuYDmprVe1FQO5IFi6UZbbo57ST2YGFG1HsR9Poi7yHVDmluwSctkUbU7aUrbZwxnr77JqvDmg426Sqn1ES3sSKY4Y3836JK0aDUlT3Zey/tx9GfCVqtBgKX2ccirlkXky9p+ADQE1qONK47CfRQsUk0+CLTWzGpU5IHUjaZ9oW1pnsLS9rHOcwRkS/ImGl5kYI5jmsSprBSLXFrnZgBoJM+vL1Kq67tLaCS2lRB/+2pIMmSe6aWgk+ZPouZ1slqR0Ojg3F0jo9TrC4gMORNzWjvHRBgC0w0zGTjdUDr6cmS2bptk1nNc0Wg2MlrNubh1XEa/tmwi26rXH5WgUqX8IDQR/lcs6p2g1LxFJrKLeQY2T83fyaue5SfyL+/8ALOjGGOO+SX7Ld/8AD0DW8QJg3OaG5DnENgwWziGtwSOZzuub1na3TU8B/eEcqYv+uG/VcXqqBqEGrUfUd0cS6PScD2C7LhX/AA5Ja0vIaCAcgkwcjw8vQwqH0+p3kkal1qxrThhX35MfU9t6z5FGi1o6vJefk2APmVmV6uprGKtZ2fwg2D+FkfVd1xH/AIftsHd1CIkuMZIA+FrfnuVh8DfpGl76Ze99Fhe1z5DQ8kMZAMZl4MRyV0cWOPyoy5Opy5PmkavYHggYwEud4iZDTbgEiCR4j6THkvQ6GhZYJBmDu95/Vy4/sWPu2i6TJMYwP3nPVdjSrm2ES5KlwZ/aDTE0aopuINptlznNk4Eh04npC867Ma9z6JdWi+6ow4aMtMRH09l6Nr6xDKhIkBu3+64XTaSL3Zh1R9W0AD4zt/fzVU3sacPJdpuOee8nPONoUTjM859Nup3UWOvwLsdYgdT57Ip1AAgT0mR7QYx+qoNQqgJgzPLn0PuPZZvHNI19AsfkXNOJBBmGmRHX6rUxggEetw/MPmSUDU0rhkGNpuaMyM/Sc9FKDpkZq0V9fTv0lUGHeCi7JwbarGnl59F1lbQXOa8GAWMcR/lEDHLZYPDBJta265toaQHAm8O22OV02idIDXRc0BsNyLdmkGTcIjMlSbTjp+pDeMtS9Gb2cq1H9+armvcK9Sm0hrWkNZ8LXFuHHO56bq1xA0qVNnePDG3tDS7AvJNonYTnfCjwemGVK4kEvqmqPIOAkHlM88p+0RmiHQPBUov2/LVbJ+RKk0pSKk3GJV1miI7211rniBGCHNaWzM7/AA/JROscCQWyLLwPxXNOQDMcx9Vb4jpyS4jBD7Zzu47RtHmqne5AAMOw24QYkjInGR8lBxaLYyTGFQOItcWGGuafyzMfO2PnsrdPRvLAfikcsrJ19BrxbJbgtMZgfzXQcMqtbTDS4GCc9Qcj9Vu6LK4SaRk6zEpRTZQOld+U/JIaYzELZ70HYqu8ZyfSF1++zldhFQcPPP6Iv2ct6oprHkVD7SVBylIsUIRGM2Aje4g+hDY/RyhJ5lHa8ljsbWn5EtP/AHBAFM8/oojAmqUkf7OzqUlPVEjUwNJ0K0zUgII0zun6KJYpOMZeSuM5RXBaOtCrVIOQmDVIMQoqPkJSclwZvGHfdhskXGMEg7HYjI9VyVDsHUear2+IAutL3XPMAG07uJkwus42Pg8rj+i1+AMjTA7yXH/UR/JcrqJfruvR0sMf6dN+zh+zfZJ1SvbVsa1oJexrganQTG2SPqvQtH2coUh4abZ8/Efr/JVdBwhlLWVqobBqsplxkZOQcRI2BW244VdiON4xwSpS1On+y02ClUcBVIZLxDpdLidi3rznOy6iq7xH1/mm4k5gNAuLQQ8nLojwEdepG6RGVFvgaHsyPULjtb2WD36ltJoYe8e4eKbocCBt4G5JA6xnddZrqr2AOpsvdOxcGAeZMH9FQ0dOsaj6lTu2h5cS1t7zmMBxtgYHJSToTVmN2R0RY6ZJbUpUHgSYaZqsfA5SWgn1XY0hhct2QZ90wyZM8zGCQIG3JdRTKhPklHgq8QbLKg/6XfouJY4R1/nHPr/ddrxT/lv/AMJXEUYkjpIBHrHn0WeZswBHavu2l7rrWgkxnaSRiJ+FFLA4eEYO3l0/7U1USYIOcQSc/FiFJ7pPMWjaRjJBnyyAqjQRGnk9fTG5Pkfp0SbVLTvzgzbGevzHJS7x0wN8/CRynbCaqMESYPkQd1JfUT+hY4PSuqBrTaXNqtaehNN0OxzB/QLoKHCW6ZlNoBtbIG+B8X63H3WFwDGopnqbfIktd/8Ar6rtuJ0gaY8jP0KuS/IzLJ/qIwmaZ/eQ0AUg0uBjxGoXlxJd0tAbbtzVi91pti+1xbOQHRgkc4OY8lo6dngjyI9pKqcMpffNnzHkZBCTVOIJ2pGPxis9gtMAlrXnzc0zIB2yFd7Rtb32mx4Xm08sEgfo8qfa/SiWHq0j2mf5qHGKc6bT1Olm8/lnl5tQ205InFJqD+4CpwiNS+kx1sNYR5tAbc30MfRMxgAEe/qtTUCNdSfyewtPydGPcKlUZDnAzhx5ea1dO6yr7sydRvj/AGX+ASSnAUpauxKSOXGLGbCe4JnubyCZ72xtlVcl3AWhV+IdWu/0i/8A8VXNZT0pHeNna4A+hMH6EqAA5zIMIpIVyfAwcUlMW/spJWiVMBouJCo2R7joeiMak8lw3BOJmnUF220DAyMuM+i7ShXDhLSCoxY5WXm6QhtxLR6nKgD5IfenqpN1BRbFstjK45V8bAeTSRPmYx8ltcKpH7KyAA4tkSDEmSJjllc7xyi6pVJui1gH1Lj+oW9rmVW6JncuaxzGsJcRIDQyXYtP6dVzZK8sjoN1hig1Nz2uurVGG61jQ1ndiZMAS5xJK1IwuY7KNqva6pU1Da4JDW2xa0ty79RyW/rqIqUn0zMOaWk4mHYxMhCKmZ92lpOmaDXEzuwOJJ/iJkq3uuK4PwXTO1ztMadW6nc5znOIaQ2Ii0iZuHJejdw3onpbC0ct2k7TN0pY0sc4uBItLdgY9fpyVPg/ax+ofYKBY21zi43HYf4QOnNdTxXhxqU3ilAq2u7smYujwgwQYnz5rlP+HuqrV+/Op5NAENcI3vGSTOGp6WGoP2Ng0Kfv/NdPSGFzvZMAUmAEc+eefJdLSGFVPkceDP4mwGlU/wAJlcTTphxO8Ry222+R+o6rtuJg93U/wn9FzFCkxwDQIOZjEch68s/0VEzXhdIpNpEnALjzhxjnn12RabjB5GSDBBgAn8oElSZXAkgkT8QB5y3njrzQjqDG+epJnl+/mq7NNbjah5BiSeogTkZzG+QY80+oYcY2kiDPOf3sk+oxzCSAHB2+STjO56kfJCNcEEgAY653yMkwpsrTsscOeWvaRsHAjEc8xHotqrxmqxpNSoXtBEB1uBIEzEncbnmudp6tgeGBzb2hrrRM2k7n5rne1/HT30U32gZcAC1weBHxdYj5eikrbpEJVFWz0gdo3Assa0tccyHYmOhEYjkr1DXhjmneD67LzvsNxC6mWvNzhDvxG0bD1JO67B9aNwJ8iOnRJtrYIqMla8lrivHG6hoHduYWkg3FhGRyLT5cwsxurc5tpc4tBHhuJaI2gTAKjc0iWnfIEQfNCYz4uoIQ273JRitOxpjXvLmEuks+GQBtyMROw80WlXc9xc4gE5gTAx781msbOx/purjIAknfYe+P1CsxyakvuVZYrS0iy56iD1Qrk0rs2cmkwziOqhcoXJpT1MTiid/RG1p+8dGxNw9HeIfQqtcjal+GHqxv+maf/glYUQuSQ7kkWSpHm54hTdl4JdyyABnED+a6TgHaQWuDwIH4tp9VQHYxkAlz+X5f6K+OzdNrYl0RHL5+qxrMaXhfou6jtDtbgEgDzz/srdbjYFMGYcegkY39lnUOCsgQX7+hGLdi3CocYpM0lLvQ2o8teAATI8W525AT7J9/0HY9l7Tud3bnOk3EwDgiZAPyAwu6oa6k8im1wJwCIOwwcnHLqvJdL2wq16jWdyWsLhL7SAG/mIgwfR3sV09HtA6hUvY1r35EPcWjPOQ058o5rHJuEt/JrUFkhs+De0bqOhYaQDmi+o4AC/8AFbu0Ry55RXdpKeAGVXXFrcM2LiBJBIMdSsl/FHV81Gtac4a9zxk3TLg3mfPZSbqCzxMtuExdMehjMKDzPVS4BdOtO/Jv65jaFV+oNMEtoFxLQe8cA74QSQ04AxuqI7XggFtJxkAtDnsaSSJAMTCzKnaKvUP3g09paWut7260TETjfqqVVgmYzuYHv/dSnm00kLH0+pNyOy4BxZ9aoWvpimWiSLw8zcBGABssw6w0W13A3QXDxuLoBcBAyI9FjUNZqmvNSgQC/d1RhdI3xkBVqlbU1e8bUfSLLXSRS7szEtgh0zI2I6qSy2iDw1L6Gh2OpuD2vLjbWoad7WlxLQ+KrX2gnE2g46rY4t220ulqGlU7y8RIZTLgJbdvgHBVLsZpnfZNMbgfDTaZAwMyAfYx/dcN/wAQCBr68k3fd2iTA+6ZJVjVspTo9GfxalqtHVqUC6A1wlzS2CBJ/XquWp1OZnBBx9cenr81c7EMJ4RVMj4q2MRNrRn5LPpacTvvGZnMT1WXMtzb072KZq8t8+m2Nk1N5Ocx6Y+SvPptDvEQTJGAY959E/eMJADm/Pp0VFM12iqPE1xgCN8b4EOz7zHT2LNMO8JIjmOYiTIVgOEuBcCZE5gGYi2Tj8W3+8a1AXYc3lPiaOk81NplUXGynXqNBuOCS1vX0+oH7K5vtHqC6s6nUMvDiTaPAAGOwG7zgEyrHajUFga0RMz4XA4yNwcGVjV3d6DULvHgEEAk4jYxnGTn3Kvxxa3ZnzzT/Ki/2a4qKFUwSWulouJa0S7dw8gTidzPJeq1SCxjri+41DLt4LyWt22DSAPJeIUakAWz59Z6eWy7vsRxGaT2kHwkEz4jc4GZ6bBOaqynFK2katOsWvgzgmD0yr2nqEuIWTxB3jwRnI65/RXNFqTvGdiCqZGtOi8wxAwIx/RD17y1gIANpu9RO3yKVepU5AcvP0OyfuHlpucCDiA2PkZ3UlsJ7mdU7Xta6HU3jpBB9+SvaftBRe2Q8DyOCPZY2r0IIIPsY2PouZ1OmLSZMeXI+Y8lvx9Rq5MObp9G64PQTx6j+cH0BSdxyn/1fwleb97BHtsrYqNtMlw/D8QOZy6Okcvqr1ksz6DuDx9nJrz7I2o46PszH2nFR9OCQI8LHt+cv+S4v7M2WgEeIMI8ePGYEk7EHB+a1aekb9hrsmbH0K+HBxAl1BxiBGaoGenlk7hLt/Uu/wDutv5Pr/ZMuYFOhzdWnninvz5pI7gdp/yjpn8bpH8FMfw/0Q38cp/lbjp/YLngEiuT3GT70jefx9p/CP4Uetx6gGtNKk4VcXuf3ZYYEG1obIzG5+e65uFII7jF3ZM2dVx1z2FpAg7w1u3TaVRbVbMlp9nPaP4WuAQA5SkqOpvyCm/Yf7R0uG2z37/P6IjNUAfx+f3lT067eSqXeZTgqO/sl3pryWm6lojNT+N/63ZRW6no+pJx8dQY57PVCE4CLaJfET8miJAxVdjZt9WZ3GcgfPmqz3PLXy9w8LgfvH58Jx8WxgIAcRt+qYyd8/VPUS+Ifo7bsfrhS02mY8QWBkjnFp+Uea5ntfwd2o19aowttlo3E4psBkTIO6rUtS8ZBOdzJ5f7lFbxB4JM5O5MEnlknJxjKuWYgnF8m1oKfcaF1IOtdeXD4TIJH65WWwzi8x5Bu+/7/ZQH617hDnXD2TSeXp/VReS2WRmlwNVa4AkOODgwBkzn9fqhOrO3BOBvgDfnj+iM04jl0/e6Yt8vLfMdEtRPuR9CoVHkwHF22xkgdcH05LSOsp2+Ko8EiD4XfFHMwqDakcj0w4/v/ZSFQnz/AMUdeuOibaocZxMLjfAH169zKtMQAId3gyN/wxCrUeylS0/eUnO2lpfgRtlq6Mvgcvp/T+qJp6rWzI6bD+p6KXcpUQai3dnEVOFlhtOXQLiMCCNwTvuuj7EuAqOa+fFthsBw5mfSNuaHxXQd469pdcSAQQ2LWtaAdhJOfkpcG0j6Dr4a50EZk74nf9yiUrRBNRlZ0vFaLe85fD+LB38gq2nqhh+NpBEbnHpjCpV9bVefEQP8o89h/NMRLYJBBj0+U9VDY2RepcpHRafXsjxPbjznHKceqO3iFP8AO3yyP30XHmmAI364HWcZwPfmpMYMZAPW2J9gpKiL+50DqDC4nvhHSB6rJ45wvvWiyCQdrmDB3gz6LPLRzOcTyjrBI+ijVAxkeceKPpke/NNUtwqTVWBPAKkZsaOpfTge9yd/Dmhrnl7XFsYYWOkkiRIdsBcZjlHOVV4xS+4qATEHEn8w5FC4LwylU0dJ/d0y+ajHEtaZIPhnnsd1esiqzNPHp2Yv/UN2jGOgmIneFq9ktTfUr0udbT12g/8AUxvft/1Ulj0+HUKdQmtRBEbNLwNtxBCzNXqBRc2pprqTgXCWvfIvaW4k45/NXJp8FJuscY2afdJc5ojdTBNWoDnAOMEjokgdo60BOGhJJcopHtUu7SSQ2MlZhKEkkhErU0JJJj8ErZylZ8t0klEKHAThJJOgJBvRIHz80kkDHhIpkkDJWjzSt6FOkmhoTnHA+SeXdT8/kkkmSIlx5lJp8/1SSToBwAnbUg7J0kIOAg1Gdo+R900NPI/RJJNE0yAb5fXf6pzYJCSSYyLg0/soT6QH7/smSUkBXqaYOBBOCCCPX0UNFpG0qfdsPhuL8yTJAac9MBJJJvYiw1SjLSDBB5ELA4h2dLvgcNxAdO484SSUozceCNFAdmK4wA32cEkklP4mf0Ia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63353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1"/>
            <a:ext cx="7125113" cy="792088"/>
          </a:xfrm>
        </p:spPr>
        <p:txBody>
          <a:bodyPr/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Dym tytoniowy zawiera około 4000 różnych związków chemicznych</a:t>
            </a:r>
          </a:p>
        </p:txBody>
      </p:sp>
      <p:pic>
        <p:nvPicPr>
          <p:cNvPr id="2050" name="Picture 2" descr="C:\Users\Marzena\Desktop\składnik tytoni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95" y="1268760"/>
            <a:ext cx="545789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970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260649"/>
            <a:ext cx="7125113" cy="864096"/>
          </a:xfrm>
        </p:spPr>
        <p:txBody>
          <a:bodyPr/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Ponad 40 z nich stanowią substancje rakotwórcze</a:t>
            </a:r>
          </a:p>
        </p:txBody>
      </p:sp>
      <p:pic>
        <p:nvPicPr>
          <p:cNvPr id="3" name="Picture 4" descr="http://konieczpapierosem.blox.pl/resource/papie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814813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6454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1"/>
            <a:ext cx="7125113" cy="1008112"/>
          </a:xfrm>
        </p:spPr>
        <p:txBody>
          <a:bodyPr/>
          <a:lstStyle/>
          <a:p>
            <a:pPr algn="ctr"/>
            <a:r>
              <a:rPr lang="pl-PL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Najbardziej niebezpieczne z nich </a:t>
            </a:r>
            <a:r>
              <a:rPr lang="pl-PL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to:</a:t>
            </a:r>
            <a:endParaRPr lang="pl-PL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987221"/>
              </p:ext>
            </p:extLst>
          </p:nvPr>
        </p:nvGraphicFramePr>
        <p:xfrm>
          <a:off x="1009650" y="1806575"/>
          <a:ext cx="7124700" cy="405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7284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16633"/>
            <a:ext cx="7125113" cy="720079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Nikotyna uzależnia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http://merikon.pl/files/products/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22406"/>
            <a:ext cx="73342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2604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0"/>
            <a:ext cx="7125113" cy="1411559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/>
            </a:r>
            <a:br>
              <a:rPr lang="pl-PL" sz="2400" b="1" dirty="0" smtClean="0">
                <a:latin typeface="Comic Sans MS" panose="030F0702030302020204" pitchFamily="66" charset="0"/>
              </a:rPr>
            </a:br>
            <a:r>
              <a:rPr lang="pl-PL" sz="2400" b="1" dirty="0" smtClean="0">
                <a:latin typeface="Comic Sans MS" panose="030F0702030302020204" pitchFamily="66" charset="0"/>
              </a:rPr>
              <a:t>Przewlekła </a:t>
            </a:r>
            <a:r>
              <a:rPr lang="pl-PL" sz="2400" b="1" dirty="0" err="1">
                <a:latin typeface="Comic Sans MS" panose="030F0702030302020204" pitchFamily="66" charset="0"/>
              </a:rPr>
              <a:t>obturacyjna</a:t>
            </a:r>
            <a:r>
              <a:rPr lang="pl-PL" sz="2400" b="1" dirty="0">
                <a:latin typeface="Comic Sans MS" panose="030F0702030302020204" pitchFamily="66" charset="0"/>
              </a:rPr>
              <a:t> choroba płuc </a:t>
            </a:r>
            <a:r>
              <a:rPr lang="pl-PL" sz="2400" b="1" dirty="0" smtClean="0">
                <a:latin typeface="Comic Sans MS" panose="030F0702030302020204" pitchFamily="66" charset="0"/>
              </a:rPr>
              <a:t>dotyczy głównie palaczy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 smtClean="0"/>
              <a:t>  </a:t>
            </a:r>
            <a:r>
              <a:rPr lang="pl-PL" b="1" dirty="0" smtClean="0">
                <a:latin typeface="Comic Sans MS" panose="030F0702030302020204" pitchFamily="66" charset="0"/>
              </a:rPr>
              <a:t>Lepiej zapobiegać</a:t>
            </a:r>
            <a:endParaRPr lang="pl-PL" b="1" dirty="0">
              <a:latin typeface="Comic Sans MS" panose="030F0702030302020204" pitchFamily="66" charset="0"/>
            </a:endParaRP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b="1" dirty="0">
                <a:latin typeface="Comic Sans MS" panose="030F0702030302020204" pitchFamily="66" charset="0"/>
              </a:rPr>
              <a:t>n</a:t>
            </a:r>
            <a:r>
              <a:rPr lang="pl-PL" b="1" dirty="0" smtClean="0">
                <a:latin typeface="Comic Sans MS" panose="030F0702030302020204" pitchFamily="66" charset="0"/>
              </a:rPr>
              <a:t>iż leczyć!</a:t>
            </a:r>
            <a:endParaRPr lang="pl-PL" b="1" dirty="0">
              <a:latin typeface="Comic Sans MS" panose="030F0702030302020204" pitchFamily="66" charset="0"/>
            </a:endParaRPr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852936"/>
            <a:ext cx="4000001" cy="2880000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4524358" cy="2880000"/>
          </a:xfrm>
        </p:spPr>
      </p:pic>
    </p:spTree>
    <p:extLst>
      <p:ext uri="{BB962C8B-B14F-4D97-AF65-F5344CB8AC3E}">
        <p14:creationId xmlns:p14="http://schemas.microsoft.com/office/powerpoint/2010/main" val="66781547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1"/>
            <a:ext cx="7125113" cy="1152128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Tlenek węgla-czad ma silne własności toksyczne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C:\Users\Marzena\Desktop\DYM TYTONIOW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210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0"/>
            <a:ext cx="7125113" cy="1152127"/>
          </a:xfrm>
        </p:spPr>
        <p:txBody>
          <a:bodyPr/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Ciała smołowate występujące w dymie papierosowym są główną przyczyną </a:t>
            </a:r>
            <a:r>
              <a:rPr lang="pl-PL" sz="2400" b="1" dirty="0" smtClean="0">
                <a:latin typeface="Comic Sans MS" panose="030F0702030302020204" pitchFamily="66" charset="0"/>
              </a:rPr>
              <a:t>nowotworów</a:t>
            </a:r>
            <a:r>
              <a:rPr lang="pl-PL" sz="2400" b="1" dirty="0">
                <a:latin typeface="Comic Sans MS" panose="030F0702030302020204" pitchFamily="66" charset="0"/>
              </a:rPr>
              <a:t>. </a:t>
            </a:r>
          </a:p>
        </p:txBody>
      </p:sp>
      <p:pic>
        <p:nvPicPr>
          <p:cNvPr id="3" name="Symbol zastępczy zawartości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648405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649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Kwasy sprzyjają powstaniu przewlekłego stanu nieżytu oskrzeli</a:t>
            </a:r>
          </a:p>
        </p:txBody>
      </p:sp>
      <p:pic>
        <p:nvPicPr>
          <p:cNvPr id="1026" name="Picture 2" descr="C:\Users\Marzena\Desktop\papierosowe płu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5700"/>
            <a:ext cx="4572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52" y="1850740"/>
            <a:ext cx="3597917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58517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1"/>
            <a:ext cx="7125113" cy="576064"/>
          </a:xfrm>
        </p:spPr>
        <p:txBody>
          <a:bodyPr/>
          <a:lstStyle/>
          <a:p>
            <a:pPr algn="ctr"/>
            <a:r>
              <a:rPr lang="pl-PL" b="1" dirty="0" smtClean="0">
                <a:latin typeface="Comic Sans MS" panose="030F0702030302020204" pitchFamily="66" charset="0"/>
              </a:rPr>
              <a:t>Co grozi palaczowi?</a:t>
            </a:r>
            <a:endParaRPr lang="pl-PL" b="1" dirty="0">
              <a:latin typeface="Comic Sans MS" panose="030F0702030302020204" pitchFamily="66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80728"/>
            <a:ext cx="4060556" cy="5760000"/>
          </a:xfrm>
        </p:spPr>
      </p:pic>
    </p:spTree>
    <p:extLst>
      <p:ext uri="{BB962C8B-B14F-4D97-AF65-F5344CB8AC3E}">
        <p14:creationId xmlns:p14="http://schemas.microsoft.com/office/powerpoint/2010/main" val="34757470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88640"/>
            <a:ext cx="7125113" cy="1411559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Nie bądź biernym palaczem!</a:t>
            </a:r>
            <a:br>
              <a:rPr lang="pl-PL" sz="2400" b="1" dirty="0" smtClean="0">
                <a:latin typeface="Comic Sans MS" panose="030F0702030302020204" pitchFamily="66" charset="0"/>
              </a:rPr>
            </a:br>
            <a:r>
              <a:rPr lang="pl-PL" sz="2400" b="1" dirty="0" smtClean="0">
                <a:latin typeface="Comic Sans MS" panose="030F0702030302020204" pitchFamily="66" charset="0"/>
              </a:rPr>
              <a:t>Nie przebywaj w pomieszczeniach, </a:t>
            </a:r>
            <a:br>
              <a:rPr lang="pl-PL" sz="2400" b="1" dirty="0" smtClean="0">
                <a:latin typeface="Comic Sans MS" panose="030F0702030302020204" pitchFamily="66" charset="0"/>
              </a:rPr>
            </a:br>
            <a:r>
              <a:rPr lang="pl-PL" sz="2400" b="1" dirty="0" smtClean="0">
                <a:latin typeface="Comic Sans MS" panose="030F0702030302020204" pitchFamily="66" charset="0"/>
              </a:rPr>
              <a:t>w których palą!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http://0.s.dziennik.pl/pliki/1608000/16087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301285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1398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332657"/>
            <a:ext cx="7125113" cy="792088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>Dym tytoniowy jest bardzo niebezpieczny </a:t>
            </a:r>
            <a:br>
              <a:rPr lang="pl-PL" sz="2400" b="1" dirty="0" smtClean="0">
                <a:latin typeface="Comic Sans MS" panose="030F0702030302020204" pitchFamily="66" charset="0"/>
              </a:rPr>
            </a:br>
            <a:r>
              <a:rPr lang="pl-PL" sz="2400" b="1" dirty="0" smtClean="0">
                <a:latin typeface="Comic Sans MS" panose="030F0702030302020204" pitchFamily="66" charset="0"/>
              </a:rPr>
              <a:t>dla dzieci</a:t>
            </a: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1027" name="Picture 3" descr="C:\Users\Marzena\Desktop\palenie a dziec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434042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rzena\Desktop\palenie smocz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433515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79555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3" y="260649"/>
            <a:ext cx="7123080" cy="648071"/>
          </a:xfrm>
        </p:spPr>
        <p:txBody>
          <a:bodyPr/>
          <a:lstStyle/>
          <a:p>
            <a:pPr algn="ctr"/>
            <a:r>
              <a:rPr lang="pl-PL" b="1" dirty="0" smtClean="0">
                <a:latin typeface="Comic Sans MS" panose="030F0702030302020204" pitchFamily="66" charset="0"/>
              </a:rPr>
              <a:t>Mamo, nie pal!</a:t>
            </a:r>
            <a:endParaRPr lang="pl-PL" b="1" dirty="0">
              <a:latin typeface="Comic Sans MS" panose="030F0702030302020204" pitchFamily="66" charset="0"/>
            </a:endParaRPr>
          </a:p>
        </p:txBody>
      </p:sp>
      <p:pic>
        <p:nvPicPr>
          <p:cNvPr id="13" name="Symbol zastępczy zawartości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3600000" cy="3600000"/>
          </a:xfrm>
        </p:spPr>
      </p:pic>
      <p:pic>
        <p:nvPicPr>
          <p:cNvPr id="17" name="Symbol zastępczy zawartości 1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89040"/>
            <a:ext cx="5120002" cy="2880000"/>
          </a:xfrm>
        </p:spPr>
      </p:pic>
      <p:pic>
        <p:nvPicPr>
          <p:cNvPr id="2053" name="Picture 5" descr="http://www.picgifs.com/baby-graphics/baby-graphics/cheerful/baby-graphics-cheerful-18199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070" y="888333"/>
            <a:ext cx="2370956" cy="266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3643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3" y="116633"/>
            <a:ext cx="7123080" cy="864095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Comic Sans MS" panose="030F0702030302020204" pitchFamily="66" charset="0"/>
              </a:rPr>
              <a:t/>
            </a:r>
            <a:br>
              <a:rPr lang="pl-PL" sz="2400" b="1" dirty="0" smtClean="0">
                <a:latin typeface="Comic Sans MS" panose="030F0702030302020204" pitchFamily="66" charset="0"/>
              </a:rPr>
            </a:br>
            <a:r>
              <a:rPr lang="pl-PL" sz="2400" b="1" dirty="0" smtClean="0">
                <a:latin typeface="Comic Sans MS" panose="030F0702030302020204" pitchFamily="66" charset="0"/>
              </a:rPr>
              <a:t>Przyłącz </a:t>
            </a:r>
            <a:r>
              <a:rPr lang="pl-PL" sz="2400" b="1" dirty="0">
                <a:latin typeface="Comic Sans MS" panose="030F0702030302020204" pitchFamily="66" charset="0"/>
              </a:rPr>
              <a:t>się do nas niepalących!</a:t>
            </a:r>
            <a:br>
              <a:rPr lang="pl-PL" sz="2400" b="1" dirty="0">
                <a:latin typeface="Comic Sans MS" panose="030F0702030302020204" pitchFamily="66" charset="0"/>
              </a:rPr>
            </a:br>
            <a:r>
              <a:rPr lang="pl-PL" sz="2400" b="1" dirty="0">
                <a:latin typeface="Comic Sans MS" panose="030F0702030302020204" pitchFamily="66" charset="0"/>
              </a:rPr>
              <a:t>Wybierz zdrowie!</a:t>
            </a:r>
            <a:br>
              <a:rPr lang="pl-PL" sz="2400" b="1" dirty="0">
                <a:latin typeface="Comic Sans MS" panose="030F0702030302020204" pitchFamily="66" charset="0"/>
              </a:rPr>
            </a:br>
            <a:endParaRPr lang="pl-PL" sz="2400" b="1" dirty="0">
              <a:latin typeface="Comic Sans MS" panose="030F0702030302020204" pitchFamily="66" charset="0"/>
            </a:endParaRPr>
          </a:p>
        </p:txBody>
      </p:sp>
      <p:pic>
        <p:nvPicPr>
          <p:cNvPr id="11" name="Symbol zastępczy zawartości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2736"/>
            <a:ext cx="5224188" cy="2880000"/>
          </a:xfrm>
        </p:spPr>
      </p:pic>
      <p:pic>
        <p:nvPicPr>
          <p:cNvPr id="14" name="Symbol zastępczy zawartości 1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33056"/>
            <a:ext cx="3678585" cy="2880000"/>
          </a:xfrm>
        </p:spPr>
      </p:pic>
      <p:pic>
        <p:nvPicPr>
          <p:cNvPr id="3074" name="Picture 2" descr="http://www.rowerowepodhale.eu/images/newsy/rower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09120"/>
            <a:ext cx="2667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53228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Marzena\Desktop\tytoń koni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468671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46058"/>
            <a:ext cx="3856548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0082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TC102455596[[fn=Wiosna]]</Template>
  <TotalTime>362</TotalTime>
  <Words>131</Words>
  <Application>Microsoft Office PowerPoint</Application>
  <PresentationFormat>Pokaz na ekranie (4:3)</PresentationFormat>
  <Paragraphs>23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Spring</vt:lpstr>
      <vt:lpstr>PALIĆ, CZY NIE PALIĆ?</vt:lpstr>
      <vt:lpstr>Palacze przedkolumbijscy – Majowie, dla których tytoń stanowił nie tylko przyjemność, ale również modlitewną łączność z bogami</vt:lpstr>
      <vt:lpstr>Nasiona tytoniu trafiły do Europy dzięki genueńskiemu żeglarzowi Krzysztofowi Kolumbowi - odkrywcy Ameryki (1492)   </vt:lpstr>
      <vt:lpstr>Anna Wazówna jako pierwsza w Polsce zasadziła i wyhodowała w Golubiu tytoń</vt:lpstr>
      <vt:lpstr>Dym tytoniowy zawiera około 4000 różnych związków chemicznych</vt:lpstr>
      <vt:lpstr>Ponad 40 z nich stanowią substancje rakotwórcze</vt:lpstr>
      <vt:lpstr>Najbardziej niebezpieczne z nich to:</vt:lpstr>
      <vt:lpstr>Nikotyna uzależnia</vt:lpstr>
      <vt:lpstr> Przewlekła obturacyjna choroba płuc dotyczy głównie palaczy </vt:lpstr>
      <vt:lpstr>Tlenek węgla-czad ma silne własności toksyczne</vt:lpstr>
      <vt:lpstr>Ciała smołowate występujące w dymie papierosowym są główną przyczyną nowotworów. </vt:lpstr>
      <vt:lpstr>Kwasy sprzyjają powstaniu przewlekłego stanu nieżytu oskrzeli</vt:lpstr>
      <vt:lpstr>Co grozi palaczowi?</vt:lpstr>
      <vt:lpstr>Nie bądź biernym palaczem! Nie przebywaj w pomieszczeniach,  w których palą!</vt:lpstr>
      <vt:lpstr>Dym tytoniowy jest bardzo niebezpieczny  dla dzieci</vt:lpstr>
      <vt:lpstr>Mamo, nie pal!</vt:lpstr>
      <vt:lpstr> Przyłącz się do nas niepalących! Wybierz zdrowie! </vt:lpstr>
      <vt:lpstr>Prezentacja programu PowerPoint</vt:lpstr>
    </vt:vector>
  </TitlesOfParts>
  <Company>UŁ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PALIĆ, CZY NIE PALIĆ?</dc:title>
  <dc:creator>Marzena Wlazłowicz-Pietras</dc:creator>
  <cp:lastModifiedBy>Marzena Wlazłowicz-Pietras</cp:lastModifiedBy>
  <cp:revision>30</cp:revision>
  <dcterms:created xsi:type="dcterms:W3CDTF">2013-11-30T09:40:21Z</dcterms:created>
  <dcterms:modified xsi:type="dcterms:W3CDTF">2013-12-04T17:41:48Z</dcterms:modified>
</cp:coreProperties>
</file>