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8" r:id="rId17"/>
    <p:sldId id="271" r:id="rId18"/>
    <p:sldId id="273" r:id="rId19"/>
    <p:sldId id="274" r:id="rId20"/>
    <p:sldId id="275" r:id="rId21"/>
    <p:sldId id="276" r:id="rId22"/>
    <p:sldId id="277" r:id="rId23"/>
    <p:sldId id="279" r:id="rId24"/>
    <p:sldId id="281" r:id="rId25"/>
    <p:sldId id="282" r:id="rId26"/>
    <p:sldId id="283" r:id="rId27"/>
    <p:sldId id="284" r:id="rId28"/>
    <p:sldId id="286" r:id="rId29"/>
    <p:sldId id="288" r:id="rId30"/>
    <p:sldId id="289" r:id="rId3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31D100-E1BF-426A-B456-FCFA60869644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43C7CFA-2884-44EE-A426-EE5C603F2600}">
      <dgm:prSet phldrT="[Tekst]" custT="1"/>
      <dgm:spPr/>
      <dgm:t>
        <a:bodyPr/>
        <a:lstStyle/>
        <a:p>
          <a:r>
            <a:rPr lang="pl-PL" sz="1600" b="1" dirty="0" smtClean="0">
              <a:solidFill>
                <a:srgbClr val="C00000"/>
              </a:solidFill>
            </a:rPr>
            <a:t>DYREKTOR</a:t>
          </a:r>
          <a:endParaRPr lang="pl-PL" sz="1600" b="1" dirty="0">
            <a:solidFill>
              <a:srgbClr val="C00000"/>
            </a:solidFill>
          </a:endParaRPr>
        </a:p>
      </dgm:t>
    </dgm:pt>
    <dgm:pt modelId="{B4BFF9BB-4CD9-4848-B78F-33D052C02C1B}" type="parTrans" cxnId="{6423914A-2D72-4E55-9392-D649504F121B}">
      <dgm:prSet/>
      <dgm:spPr/>
      <dgm:t>
        <a:bodyPr/>
        <a:lstStyle/>
        <a:p>
          <a:endParaRPr lang="pl-PL"/>
        </a:p>
      </dgm:t>
    </dgm:pt>
    <dgm:pt modelId="{C657A378-DC76-4EAA-B0C8-F3898205C4AF}" type="sibTrans" cxnId="{6423914A-2D72-4E55-9392-D649504F121B}">
      <dgm:prSet/>
      <dgm:spPr/>
      <dgm:t>
        <a:bodyPr/>
        <a:lstStyle/>
        <a:p>
          <a:endParaRPr lang="pl-PL"/>
        </a:p>
      </dgm:t>
    </dgm:pt>
    <dgm:pt modelId="{3805B7D8-9198-43B7-94C3-3D13E6B22810}">
      <dgm:prSet phldrT="[Tekst]" custT="1"/>
      <dgm:spPr/>
      <dgm:t>
        <a:bodyPr/>
        <a:lstStyle/>
        <a:p>
          <a:r>
            <a:rPr lang="pl-PL" sz="1600" b="1" dirty="0" smtClean="0">
              <a:solidFill>
                <a:srgbClr val="C00000"/>
              </a:solidFill>
            </a:rPr>
            <a:t>RADA PEDAGOGICZNA</a:t>
          </a:r>
          <a:endParaRPr lang="pl-PL" sz="1600" b="1" dirty="0">
            <a:solidFill>
              <a:srgbClr val="C00000"/>
            </a:solidFill>
          </a:endParaRPr>
        </a:p>
      </dgm:t>
    </dgm:pt>
    <dgm:pt modelId="{35EF6058-C5B4-465E-9835-51804C50586D}" type="parTrans" cxnId="{CB80155D-BBD0-43B6-A445-5E7E41383898}">
      <dgm:prSet/>
      <dgm:spPr/>
      <dgm:t>
        <a:bodyPr/>
        <a:lstStyle/>
        <a:p>
          <a:endParaRPr lang="pl-PL"/>
        </a:p>
      </dgm:t>
    </dgm:pt>
    <dgm:pt modelId="{E788E8DD-5038-4A38-BC3D-408215212E27}" type="sibTrans" cxnId="{CB80155D-BBD0-43B6-A445-5E7E41383898}">
      <dgm:prSet/>
      <dgm:spPr/>
      <dgm:t>
        <a:bodyPr/>
        <a:lstStyle/>
        <a:p>
          <a:endParaRPr lang="pl-PL"/>
        </a:p>
      </dgm:t>
    </dgm:pt>
    <dgm:pt modelId="{D0D3945C-D1DE-408C-BBA9-CC7A2773EF27}">
      <dgm:prSet phldrT="[Tekst]" custT="1"/>
      <dgm:spPr/>
      <dgm:t>
        <a:bodyPr/>
        <a:lstStyle/>
        <a:p>
          <a:r>
            <a:rPr lang="pl-PL" sz="1600" b="1" dirty="0" smtClean="0">
              <a:solidFill>
                <a:srgbClr val="C00000"/>
              </a:solidFill>
            </a:rPr>
            <a:t>RADA RODZICÓW</a:t>
          </a:r>
          <a:endParaRPr lang="pl-PL" sz="1600" b="1" dirty="0">
            <a:solidFill>
              <a:srgbClr val="C00000"/>
            </a:solidFill>
          </a:endParaRPr>
        </a:p>
      </dgm:t>
    </dgm:pt>
    <dgm:pt modelId="{A0C30B10-3B19-405B-BBE2-569B530AE5A5}" type="parTrans" cxnId="{20D0EB60-D39A-489E-9159-6918789ED1AD}">
      <dgm:prSet/>
      <dgm:spPr/>
      <dgm:t>
        <a:bodyPr/>
        <a:lstStyle/>
        <a:p>
          <a:endParaRPr lang="pl-PL"/>
        </a:p>
      </dgm:t>
    </dgm:pt>
    <dgm:pt modelId="{C46F6563-6D50-4C82-AEA7-81A53E3AEAAA}" type="sibTrans" cxnId="{20D0EB60-D39A-489E-9159-6918789ED1AD}">
      <dgm:prSet/>
      <dgm:spPr/>
      <dgm:t>
        <a:bodyPr/>
        <a:lstStyle/>
        <a:p>
          <a:endParaRPr lang="pl-PL"/>
        </a:p>
      </dgm:t>
    </dgm:pt>
    <dgm:pt modelId="{1E3AB3AC-4656-47C0-ADCD-4A06B9BCB8FB}">
      <dgm:prSet phldrT="[Tekst]" custT="1"/>
      <dgm:spPr/>
      <dgm:t>
        <a:bodyPr/>
        <a:lstStyle/>
        <a:p>
          <a:r>
            <a:rPr lang="pl-PL" sz="1600" b="1" dirty="0" smtClean="0">
              <a:solidFill>
                <a:srgbClr val="C00000"/>
              </a:solidFill>
            </a:rPr>
            <a:t>SAMORZĄD UCZNIOWSKI</a:t>
          </a:r>
          <a:endParaRPr lang="pl-PL" sz="1600" b="1" dirty="0">
            <a:solidFill>
              <a:srgbClr val="C00000"/>
            </a:solidFill>
          </a:endParaRPr>
        </a:p>
      </dgm:t>
    </dgm:pt>
    <dgm:pt modelId="{C9E7700F-3963-4B15-81E8-611FD5FCDC36}" type="parTrans" cxnId="{AE6D0D9A-93D6-49D3-A6FE-D85C13FDD28D}">
      <dgm:prSet/>
      <dgm:spPr/>
      <dgm:t>
        <a:bodyPr/>
        <a:lstStyle/>
        <a:p>
          <a:endParaRPr lang="pl-PL"/>
        </a:p>
      </dgm:t>
    </dgm:pt>
    <dgm:pt modelId="{D48E5FD5-A2C8-4C76-99A1-4304961C1C5B}" type="sibTrans" cxnId="{AE6D0D9A-93D6-49D3-A6FE-D85C13FDD28D}">
      <dgm:prSet/>
      <dgm:spPr/>
      <dgm:t>
        <a:bodyPr/>
        <a:lstStyle/>
        <a:p>
          <a:endParaRPr lang="pl-PL"/>
        </a:p>
      </dgm:t>
    </dgm:pt>
    <dgm:pt modelId="{2CE054FE-E9BE-44ED-B386-0D0C06DEC857}" type="pres">
      <dgm:prSet presAssocID="{2931D100-E1BF-426A-B456-FCFA6086964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EFBE3DB-0517-4E3D-9ACF-A0534997D605}" type="pres">
      <dgm:prSet presAssocID="{2931D100-E1BF-426A-B456-FCFA60869644}" presName="axisShape" presStyleLbl="bgShp" presStyleIdx="0" presStyleCnt="1"/>
      <dgm:spPr/>
    </dgm:pt>
    <dgm:pt modelId="{AA823B16-ABAC-444D-9B79-ED178F6511C2}" type="pres">
      <dgm:prSet presAssocID="{2931D100-E1BF-426A-B456-FCFA6086964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9398122-D271-40DD-AC46-5544D2E1FA3D}" type="pres">
      <dgm:prSet presAssocID="{2931D100-E1BF-426A-B456-FCFA6086964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D4B9588-083E-4D5C-8E1C-D61EA702441E}" type="pres">
      <dgm:prSet presAssocID="{2931D100-E1BF-426A-B456-FCFA6086964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06F46CE-F5C5-494A-B60A-E907E469D9A8}" type="pres">
      <dgm:prSet presAssocID="{2931D100-E1BF-426A-B456-FCFA6086964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0CD347A-BE1F-40D2-96A3-0EEDAEF4BEC1}" type="presOf" srcId="{1E3AB3AC-4656-47C0-ADCD-4A06B9BCB8FB}" destId="{F06F46CE-F5C5-494A-B60A-E907E469D9A8}" srcOrd="0" destOrd="0" presId="urn:microsoft.com/office/officeart/2005/8/layout/matrix2"/>
    <dgm:cxn modelId="{CB80155D-BBD0-43B6-A445-5E7E41383898}" srcId="{2931D100-E1BF-426A-B456-FCFA60869644}" destId="{3805B7D8-9198-43B7-94C3-3D13E6B22810}" srcOrd="1" destOrd="0" parTransId="{35EF6058-C5B4-465E-9835-51804C50586D}" sibTransId="{E788E8DD-5038-4A38-BC3D-408215212E27}"/>
    <dgm:cxn modelId="{6423914A-2D72-4E55-9392-D649504F121B}" srcId="{2931D100-E1BF-426A-B456-FCFA60869644}" destId="{A43C7CFA-2884-44EE-A426-EE5C603F2600}" srcOrd="0" destOrd="0" parTransId="{B4BFF9BB-4CD9-4848-B78F-33D052C02C1B}" sibTransId="{C657A378-DC76-4EAA-B0C8-F3898205C4AF}"/>
    <dgm:cxn modelId="{F57C7E26-9FD7-4B07-9AF5-D5FC7D34DA19}" type="presOf" srcId="{D0D3945C-D1DE-408C-BBA9-CC7A2773EF27}" destId="{5D4B9588-083E-4D5C-8E1C-D61EA702441E}" srcOrd="0" destOrd="0" presId="urn:microsoft.com/office/officeart/2005/8/layout/matrix2"/>
    <dgm:cxn modelId="{AE6D0D9A-93D6-49D3-A6FE-D85C13FDD28D}" srcId="{2931D100-E1BF-426A-B456-FCFA60869644}" destId="{1E3AB3AC-4656-47C0-ADCD-4A06B9BCB8FB}" srcOrd="3" destOrd="0" parTransId="{C9E7700F-3963-4B15-81E8-611FD5FCDC36}" sibTransId="{D48E5FD5-A2C8-4C76-99A1-4304961C1C5B}"/>
    <dgm:cxn modelId="{4D74DA90-4939-4E68-BD33-4D2E5B4267A5}" type="presOf" srcId="{2931D100-E1BF-426A-B456-FCFA60869644}" destId="{2CE054FE-E9BE-44ED-B386-0D0C06DEC857}" srcOrd="0" destOrd="0" presId="urn:microsoft.com/office/officeart/2005/8/layout/matrix2"/>
    <dgm:cxn modelId="{A8DE5F5D-E5F1-4C7D-9C0F-4E126BD4E464}" type="presOf" srcId="{A43C7CFA-2884-44EE-A426-EE5C603F2600}" destId="{AA823B16-ABAC-444D-9B79-ED178F6511C2}" srcOrd="0" destOrd="0" presId="urn:microsoft.com/office/officeart/2005/8/layout/matrix2"/>
    <dgm:cxn modelId="{D9A61309-D007-4027-99B7-F02FD14E2C3D}" type="presOf" srcId="{3805B7D8-9198-43B7-94C3-3D13E6B22810}" destId="{09398122-D271-40DD-AC46-5544D2E1FA3D}" srcOrd="0" destOrd="0" presId="urn:microsoft.com/office/officeart/2005/8/layout/matrix2"/>
    <dgm:cxn modelId="{20D0EB60-D39A-489E-9159-6918789ED1AD}" srcId="{2931D100-E1BF-426A-B456-FCFA60869644}" destId="{D0D3945C-D1DE-408C-BBA9-CC7A2773EF27}" srcOrd="2" destOrd="0" parTransId="{A0C30B10-3B19-405B-BBE2-569B530AE5A5}" sibTransId="{C46F6563-6D50-4C82-AEA7-81A53E3AEAAA}"/>
    <dgm:cxn modelId="{12BD95F2-ABE5-4100-BEB6-41DAAE9B7FBE}" type="presParOf" srcId="{2CE054FE-E9BE-44ED-B386-0D0C06DEC857}" destId="{7EFBE3DB-0517-4E3D-9ACF-A0534997D605}" srcOrd="0" destOrd="0" presId="urn:microsoft.com/office/officeart/2005/8/layout/matrix2"/>
    <dgm:cxn modelId="{4E597DCC-8065-4814-AF91-FD92A9804C89}" type="presParOf" srcId="{2CE054FE-E9BE-44ED-B386-0D0C06DEC857}" destId="{AA823B16-ABAC-444D-9B79-ED178F6511C2}" srcOrd="1" destOrd="0" presId="urn:microsoft.com/office/officeart/2005/8/layout/matrix2"/>
    <dgm:cxn modelId="{76D64033-7C13-46B1-AB3D-833BDA1EC112}" type="presParOf" srcId="{2CE054FE-E9BE-44ED-B386-0D0C06DEC857}" destId="{09398122-D271-40DD-AC46-5544D2E1FA3D}" srcOrd="2" destOrd="0" presId="urn:microsoft.com/office/officeart/2005/8/layout/matrix2"/>
    <dgm:cxn modelId="{3A5EEA6C-F5B4-4643-B4BE-E35CCC72264E}" type="presParOf" srcId="{2CE054FE-E9BE-44ED-B386-0D0C06DEC857}" destId="{5D4B9588-083E-4D5C-8E1C-D61EA702441E}" srcOrd="3" destOrd="0" presId="urn:microsoft.com/office/officeart/2005/8/layout/matrix2"/>
    <dgm:cxn modelId="{CCF37A7B-7DEA-4B0E-A64B-D814AEF478D1}" type="presParOf" srcId="{2CE054FE-E9BE-44ED-B386-0D0C06DEC857}" destId="{F06F46CE-F5C5-494A-B60A-E907E469D9A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FBE3DB-0517-4E3D-9ACF-A0534997D605}">
      <dsp:nvSpPr>
        <dsp:cNvPr id="0" name=""/>
        <dsp:cNvSpPr/>
      </dsp:nvSpPr>
      <dsp:spPr>
        <a:xfrm>
          <a:off x="2080419" y="0"/>
          <a:ext cx="4525962" cy="4525962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23B16-ABAC-444D-9B79-ED178F6511C2}">
      <dsp:nvSpPr>
        <dsp:cNvPr id="0" name=""/>
        <dsp:cNvSpPr/>
      </dsp:nvSpPr>
      <dsp:spPr>
        <a:xfrm>
          <a:off x="2374606" y="294187"/>
          <a:ext cx="1810384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rgbClr val="C00000"/>
              </a:solidFill>
            </a:rPr>
            <a:t>DYREKTOR</a:t>
          </a:r>
          <a:endParaRPr lang="pl-PL" sz="1600" b="1" kern="1200" dirty="0">
            <a:solidFill>
              <a:srgbClr val="C00000"/>
            </a:solidFill>
          </a:endParaRPr>
        </a:p>
      </dsp:txBody>
      <dsp:txXfrm>
        <a:off x="2374606" y="294187"/>
        <a:ext cx="1810384" cy="1810384"/>
      </dsp:txXfrm>
    </dsp:sp>
    <dsp:sp modelId="{09398122-D271-40DD-AC46-5544D2E1FA3D}">
      <dsp:nvSpPr>
        <dsp:cNvPr id="0" name=""/>
        <dsp:cNvSpPr/>
      </dsp:nvSpPr>
      <dsp:spPr>
        <a:xfrm>
          <a:off x="4501808" y="294187"/>
          <a:ext cx="1810384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rgbClr val="C00000"/>
              </a:solidFill>
            </a:rPr>
            <a:t>RADA PEDAGOGICZNA</a:t>
          </a:r>
          <a:endParaRPr lang="pl-PL" sz="1600" b="1" kern="1200" dirty="0">
            <a:solidFill>
              <a:srgbClr val="C00000"/>
            </a:solidFill>
          </a:endParaRPr>
        </a:p>
      </dsp:txBody>
      <dsp:txXfrm>
        <a:off x="4501808" y="294187"/>
        <a:ext cx="1810384" cy="1810384"/>
      </dsp:txXfrm>
    </dsp:sp>
    <dsp:sp modelId="{5D4B9588-083E-4D5C-8E1C-D61EA702441E}">
      <dsp:nvSpPr>
        <dsp:cNvPr id="0" name=""/>
        <dsp:cNvSpPr/>
      </dsp:nvSpPr>
      <dsp:spPr>
        <a:xfrm>
          <a:off x="2374606" y="2421389"/>
          <a:ext cx="1810384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rgbClr val="C00000"/>
              </a:solidFill>
            </a:rPr>
            <a:t>RADA RODZICÓW</a:t>
          </a:r>
          <a:endParaRPr lang="pl-PL" sz="1600" b="1" kern="1200" dirty="0">
            <a:solidFill>
              <a:srgbClr val="C00000"/>
            </a:solidFill>
          </a:endParaRPr>
        </a:p>
      </dsp:txBody>
      <dsp:txXfrm>
        <a:off x="2374606" y="2421389"/>
        <a:ext cx="1810384" cy="1810384"/>
      </dsp:txXfrm>
    </dsp:sp>
    <dsp:sp modelId="{F06F46CE-F5C5-494A-B60A-E907E469D9A8}">
      <dsp:nvSpPr>
        <dsp:cNvPr id="0" name=""/>
        <dsp:cNvSpPr/>
      </dsp:nvSpPr>
      <dsp:spPr>
        <a:xfrm>
          <a:off x="4501808" y="2421389"/>
          <a:ext cx="1810384" cy="181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rgbClr val="C00000"/>
              </a:solidFill>
            </a:rPr>
            <a:t>SAMORZĄD UCZNIOWSKI</a:t>
          </a:r>
          <a:endParaRPr lang="pl-PL" sz="1600" b="1" kern="1200" dirty="0">
            <a:solidFill>
              <a:srgbClr val="C00000"/>
            </a:solidFill>
          </a:endParaRPr>
        </a:p>
      </dsp:txBody>
      <dsp:txXfrm>
        <a:off x="4501808" y="2421389"/>
        <a:ext cx="1810384" cy="1810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8000">
    <p:fade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3BFC577-9964-4329-A685-E21EF139C6A7}" type="datetimeFigureOut">
              <a:rPr lang="pl-PL" smtClean="0"/>
              <a:pPr/>
              <a:t>2015-03-16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B0E1CB-2F8B-4861-BA8C-EF6DC2CDFE6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 advClick="0" advTm="8000">
    <p:fade/>
    <p:sndAc>
      <p:stSnd>
        <p:snd r:embed="rId13" name="camera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://nk.pl/school/15040/photos/3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c/1004_Ratusz_Miejski_Aleksandr%C3%B3w_%C5%81%C3%B3dzki.jp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hyperlink" Target="http://www.google.pl/url?sa=i&amp;rct=j&amp;q=&amp;esrc=s&amp;source=images&amp;cd=&amp;cad=rja&amp;uact=8&amp;docid=9oamKIS18pMniM&amp;tbnid=6J9choxReGNBKM:&amp;ved=0CAcQjRw&amp;url=http://bibliotekabory.blogspot.com/2014/04/flaga-i-barwy-narodowe.html&amp;ei=1vkyVMXFK8X3O9exgegG&amp;bvm=bv.76943099,d.ZWU&amp;psig=AFQjCNGWnMTp9TICAvq-RXEsySI0iCkCuw&amp;ust=1412713272147555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srgbClr val="C00000"/>
                </a:solidFill>
              </a:rPr>
              <a:t>STATUT SZKOŁY PODSTAWOWEJ NR 4</a:t>
            </a:r>
            <a:br>
              <a:rPr lang="pl-PL" sz="3200" b="1" dirty="0" smtClean="0">
                <a:solidFill>
                  <a:srgbClr val="C00000"/>
                </a:solidFill>
              </a:rPr>
            </a:br>
            <a:endParaRPr lang="pl-PL" sz="3200" b="1" dirty="0">
              <a:solidFill>
                <a:srgbClr val="C0000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schemeClr val="accent2">
                    <a:lumMod val="50000"/>
                  </a:schemeClr>
                </a:solidFill>
              </a:rPr>
              <a:t>ALEKSANDRÓW ŁÓDZKI</a:t>
            </a:r>
            <a:endParaRPr lang="pl-PL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C00000"/>
                </a:solidFill>
              </a:rPr>
              <a:t>Statut szkolny</a:t>
            </a:r>
            <a:endParaRPr lang="pl-PL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Dotyczy organizacji i funkcjonowania szkoły</a:t>
            </a: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Documents and Settings\Biblioteka\Ustawienia lokalne\Temporary Internet Files\Content.IE5\Z6AB1W0D\MC90002998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564904"/>
            <a:ext cx="4041983" cy="2880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chemeClr val="accent2">
                    <a:lumMod val="50000"/>
                  </a:schemeClr>
                </a:solidFill>
              </a:rPr>
              <a:t>Obowiązuje on całą społeczność szkolną</a:t>
            </a:r>
            <a:endParaRPr lang="pl-PL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uczniów </a:t>
            </a:r>
          </a:p>
          <a:p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rodziców</a:t>
            </a:r>
            <a:endParaRPr lang="pl-PL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nauczycieli</a:t>
            </a:r>
            <a:endParaRPr lang="pl-PL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1" name="Picture 3" descr="C:\Documents and Settings\Biblioteka\Ustawienia lokalne\Temporary Internet Files\Content.IE5\Z6AB1W0D\MC900232133[2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36912"/>
            <a:ext cx="2806311" cy="2880000"/>
          </a:xfrm>
          <a:prstGeom prst="rect">
            <a:avLst/>
          </a:prstGeom>
          <a:noFill/>
        </p:spPr>
      </p:pic>
      <p:pic>
        <p:nvPicPr>
          <p:cNvPr id="2056" name="Picture 8" descr="C:\Documents and Settings\Biblioteka\Ustawienia lokalne\Temporary Internet Files\Content.IE5\4Q55DK7B\MC900349133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132856"/>
            <a:ext cx="3516198" cy="2880000"/>
          </a:xfrm>
          <a:prstGeom prst="rect">
            <a:avLst/>
          </a:prstGeom>
          <a:noFill/>
        </p:spPr>
      </p:pic>
      <p:pic>
        <p:nvPicPr>
          <p:cNvPr id="2068" name="Picture 20" descr="C:\Documents and Settings\Biblioteka\Ustawienia lokalne\Temporary Internet Files\Content.IE5\IA19PFEV\MC900358763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789040"/>
            <a:ext cx="2719438" cy="2880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chemeClr val="accent2">
                    <a:lumMod val="50000"/>
                  </a:schemeClr>
                </a:solidFill>
              </a:rPr>
              <a:t>Statut naszej szkoły składa się </a:t>
            </a:r>
            <a:br>
              <a:rPr lang="pl-PL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dirty="0" smtClean="0">
                <a:solidFill>
                  <a:schemeClr val="accent2">
                    <a:lumMod val="50000"/>
                  </a:schemeClr>
                </a:solidFill>
              </a:rPr>
              <a:t>z VII rozdziałów</a:t>
            </a:r>
            <a:endParaRPr lang="pl-PL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 algn="ctr">
              <a:buNone/>
            </a:pPr>
            <a:r>
              <a:rPr lang="pl-PL" sz="3100" b="1" dirty="0" smtClean="0">
                <a:solidFill>
                  <a:schemeClr val="accent4">
                    <a:lumMod val="50000"/>
                  </a:schemeClr>
                </a:solidFill>
              </a:rPr>
              <a:t>Rozdział I</a:t>
            </a:r>
            <a:r>
              <a:rPr lang="pl-PL" sz="3100" dirty="0" smtClean="0"/>
              <a:t> 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rgbClr val="C00000"/>
                </a:solidFill>
              </a:rPr>
              <a:t>NAZWA SZKOŁY I INNE INFORMACJE O SZKOLE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chemeClr val="accent4">
                    <a:lumMod val="50000"/>
                  </a:schemeClr>
                </a:solidFill>
              </a:rPr>
              <a:t>Rozdział II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rgbClr val="C00000"/>
                </a:solidFill>
              </a:rPr>
              <a:t>CELE I ZADANIA SZKOŁY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chemeClr val="accent4">
                    <a:lumMod val="50000"/>
                  </a:schemeClr>
                </a:solidFill>
              </a:rPr>
              <a:t>Rozdział III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rgbClr val="C00000"/>
                </a:solidFill>
              </a:rPr>
              <a:t>ORGANY SZKOŁY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chemeClr val="accent4">
                    <a:lumMod val="50000"/>
                  </a:schemeClr>
                </a:solidFill>
              </a:rPr>
              <a:t>Rozdział IV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rgbClr val="C00000"/>
                </a:solidFill>
              </a:rPr>
              <a:t>ORGANIZACJA SZKOŁY</a:t>
            </a:r>
          </a:p>
          <a:p>
            <a:pPr algn="ctr">
              <a:buNone/>
            </a:pPr>
            <a:r>
              <a:rPr lang="pl-PL" sz="3100" b="1" dirty="0" smtClean="0"/>
              <a:t>Rozdział V 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rgbClr val="C00000"/>
                </a:solidFill>
              </a:rPr>
              <a:t>UCZNIOWIE SZKOŁY</a:t>
            </a:r>
            <a:endParaRPr lang="pl-PL" sz="31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pl-PL" sz="3100" b="1" dirty="0" smtClean="0">
                <a:solidFill>
                  <a:schemeClr val="accent4">
                    <a:lumMod val="50000"/>
                  </a:schemeClr>
                </a:solidFill>
              </a:rPr>
              <a:t>Rozdział VI </a:t>
            </a:r>
          </a:p>
          <a:p>
            <a:pPr algn="ctr">
              <a:buNone/>
            </a:pPr>
            <a:r>
              <a:rPr lang="pl-PL" sz="3100" b="1" dirty="0" smtClean="0">
                <a:solidFill>
                  <a:srgbClr val="C00000"/>
                </a:solidFill>
              </a:rPr>
              <a:t>WEWNĄTRZSZKOLNY SYSTEM OCENIANIA</a:t>
            </a:r>
            <a:endParaRPr lang="pl-PL" sz="31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pl-PL" sz="3100" b="1" dirty="0" smtClean="0">
                <a:solidFill>
                  <a:schemeClr val="accent4">
                    <a:lumMod val="50000"/>
                  </a:schemeClr>
                </a:solidFill>
              </a:rPr>
              <a:t>Rozdział VII</a:t>
            </a:r>
            <a:endParaRPr lang="pl-PL" sz="31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pl-PL" sz="3100" b="1" dirty="0" smtClean="0">
                <a:solidFill>
                  <a:srgbClr val="C00000"/>
                </a:solidFill>
              </a:rPr>
              <a:t>POSTANOWIENIA KOŃCOWE</a:t>
            </a:r>
            <a:endParaRPr lang="pl-PL" sz="31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pl-PL" sz="3100" b="1" dirty="0" smtClean="0"/>
              <a:t> </a:t>
            </a:r>
            <a:endParaRPr lang="pl-PL" sz="3100" dirty="0" smtClean="0"/>
          </a:p>
          <a:p>
            <a:pPr>
              <a:buNone/>
            </a:pPr>
            <a:endParaRPr lang="pl-PL" sz="2000" b="1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b="1" dirty="0" smtClean="0"/>
          </a:p>
          <a:p>
            <a:endParaRPr lang="pl-PL" sz="2000" dirty="0" smtClean="0"/>
          </a:p>
          <a:p>
            <a:pPr>
              <a:buFont typeface="Wingdings" pitchFamily="2" charset="2"/>
              <a:buChar char="v"/>
            </a:pPr>
            <a:endParaRPr lang="pl-PL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4869160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C00000"/>
                </a:solidFill>
              </a:rPr>
              <a:t>NAZWA SZKOŁY I INNE INFORMACJE O SZKOLE</a:t>
            </a:r>
            <a:r>
              <a:rPr lang="pl-PL" dirty="0" smtClean="0">
                <a:solidFill>
                  <a:srgbClr val="C00000"/>
                </a:solidFill>
              </a:rPr>
              <a:t/>
            </a:r>
            <a:br>
              <a:rPr lang="pl-PL" dirty="0" smtClean="0">
                <a:solidFill>
                  <a:srgbClr val="C00000"/>
                </a:solidFill>
              </a:rPr>
            </a:b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14350" indent="-514350" algn="ctr"/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Rozdział I</a:t>
            </a: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Zawiera on najważniejsze informacje </a:t>
            </a:r>
            <a:b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o szkole</a:t>
            </a: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Poznamy w nim nazwę, adres, patronkę szkoły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Obraz 25" descr="Maria Skłodowska-Curie -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276872"/>
            <a:ext cx="262527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Obraz 88" descr="Maria Skłodowska-Curie -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204864"/>
            <a:ext cx="2721244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zdjęcie szkoły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789040"/>
            <a:ext cx="2524125" cy="189547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5373216"/>
            <a:ext cx="8610600" cy="882650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Dowiemy się, kto jest organem </a:t>
            </a:r>
            <a:b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prowadzącym szkołę</a:t>
            </a: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Gmina </a:t>
            </a:r>
            <a:br>
              <a:rPr lang="pl-PL" sz="2400" b="1" dirty="0" smtClean="0">
                <a:solidFill>
                  <a:srgbClr val="C00000"/>
                </a:solidFill>
              </a:rPr>
            </a:br>
            <a:r>
              <a:rPr lang="pl-PL" sz="2400" b="1" dirty="0" smtClean="0">
                <a:solidFill>
                  <a:srgbClr val="C00000"/>
                </a:solidFill>
              </a:rPr>
              <a:t>Aleksandrów Łódzki</a:t>
            </a:r>
            <a:endParaRPr lang="pl-PL" sz="2400" b="1" dirty="0">
              <a:solidFill>
                <a:srgbClr val="C00000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Łódzki Kurator oświaty</a:t>
            </a:r>
            <a:endParaRPr lang="pl-PL" sz="2400" b="1" dirty="0">
              <a:solidFill>
                <a:srgbClr val="C00000"/>
              </a:solidFill>
            </a:endParaRPr>
          </a:p>
        </p:txBody>
      </p:sp>
      <p:pic>
        <p:nvPicPr>
          <p:cNvPr id="7" name="Symbol zastępczy zawartości 6" descr="Plik:1004 Ratusz Miejski Aleksandrów Łódzki.jpg">
            <a:hlinkClick r:id="rId3"/>
          </p:cNvPr>
          <p:cNvPicPr>
            <a:picLocks noGrp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988" y="1572799"/>
            <a:ext cx="4291012" cy="3428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0888"/>
            <a:ext cx="4289425" cy="191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Dowiemy się , jak długo trwa nauka</a:t>
            </a:r>
            <a:endParaRPr lang="pl-PL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81444" y="476672"/>
            <a:ext cx="4290556" cy="829840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</a:rPr>
              <a:t>Kto może zostać uczniem klasy I</a:t>
            </a:r>
            <a:endParaRPr lang="pl-PL" sz="2000" b="1" dirty="0">
              <a:solidFill>
                <a:srgbClr val="C00000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476672"/>
            <a:ext cx="4292241" cy="829840"/>
          </a:xfrm>
        </p:spPr>
        <p:txBody>
          <a:bodyPr>
            <a:normAutofit fontScale="47500" lnSpcReduction="20000"/>
          </a:bodyPr>
          <a:lstStyle/>
          <a:p>
            <a:pPr algn="ctr"/>
            <a:endParaRPr lang="pl-PL" dirty="0" smtClean="0"/>
          </a:p>
          <a:p>
            <a:pPr algn="ctr"/>
            <a:r>
              <a:rPr lang="pl-PL" sz="4200" b="1" dirty="0" smtClean="0">
                <a:solidFill>
                  <a:srgbClr val="C00000"/>
                </a:solidFill>
              </a:rPr>
              <a:t>A Kto uczniem oddziału przedszkolnego</a:t>
            </a:r>
          </a:p>
          <a:p>
            <a:endParaRPr lang="pl-P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415194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609549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72849694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rgbClr val="C00000"/>
                </a:solidFill>
              </a:rPr>
              <a:t>CELE I ZADANIA SZKOŁY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schemeClr val="accent2">
                    <a:lumMod val="50000"/>
                  </a:schemeClr>
                </a:solidFill>
              </a:rPr>
              <a:t>Rozdział II</a:t>
            </a:r>
            <a:endParaRPr lang="pl-PL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444495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Dowiemy się, na jakich zasadach szkoła udziela uczniom pomocy psychologiczno-pedagogicznej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72816"/>
            <a:ext cx="57150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9739640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Poznamy zadania pedagoga szkolnego </a:t>
            </a:r>
            <a:b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oraz instytucje go wspierające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92816"/>
            <a:ext cx="3231900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875" y="3573016"/>
            <a:ext cx="452356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875" y="1772816"/>
            <a:ext cx="452356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2653895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sz="3200" dirty="0">
                <a:solidFill>
                  <a:srgbClr val="C00000"/>
                </a:solidFill>
              </a:rPr>
              <a:t>ORGANY SZKOŁY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schemeClr val="accent2">
                    <a:lumMod val="50000"/>
                  </a:schemeClr>
                </a:solidFill>
              </a:rPr>
              <a:t>Rozdział III</a:t>
            </a:r>
            <a:endParaRPr lang="pl-PL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037408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Poznamy uprawnienia organów szkoły oraz zasady </a:t>
            </a:r>
            <a:b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ich współdziałania 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86379874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755019625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1000" y="5085184"/>
            <a:ext cx="8458200" cy="99060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rgbClr val="C00000"/>
                </a:solidFill>
              </a:rPr>
              <a:t>ORGANIZACJA SZKOŁY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81000" y="4005064"/>
            <a:ext cx="8458200" cy="936104"/>
          </a:xfrm>
        </p:spPr>
        <p:txBody>
          <a:bodyPr/>
          <a:lstStyle/>
          <a:p>
            <a:pPr algn="ctr"/>
            <a:r>
              <a:rPr lang="pl-PL" sz="2800" b="1" dirty="0" smtClean="0">
                <a:solidFill>
                  <a:schemeClr val="accent4">
                    <a:lumMod val="50000"/>
                  </a:schemeClr>
                </a:solidFill>
              </a:rPr>
              <a:t>Rozdział </a:t>
            </a:r>
            <a:r>
              <a:rPr lang="pl-PL" sz="2800" b="1" dirty="0">
                <a:solidFill>
                  <a:schemeClr val="accent4">
                    <a:lumMod val="50000"/>
                  </a:schemeClr>
                </a:solidFill>
              </a:rPr>
              <a:t>IV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179956356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DOWIEMY SIĘ, W JAKI SPOSÓB W SZKOLE ORGANIZOWANE SĄ ZAJĘCIA POZALEKCYJNE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</a:rPr>
              <a:t>JAK WYGLĄDA PRACA BIBLIOTEKI</a:t>
            </a:r>
            <a:endParaRPr lang="pl-PL" sz="2000" b="1" dirty="0">
              <a:solidFill>
                <a:srgbClr val="C00000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</a:rPr>
              <a:t>ORAZ ŚWIETLICY SZKOLN</a:t>
            </a:r>
            <a:r>
              <a:rPr lang="pl-PL" sz="2000" b="1" dirty="0" smtClean="0"/>
              <a:t>EJ</a:t>
            </a:r>
            <a:endParaRPr lang="pl-PL" sz="2000" b="1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360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20888"/>
            <a:ext cx="4765266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35897494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Poznamy arkusz organizacji szkoły, czyli liczbę uczniów, ilość klas, terminy zajęć, czy ferii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628800"/>
            <a:ext cx="3657600" cy="3600000"/>
          </a:xfrm>
        </p:spPr>
      </p:pic>
      <p:pic>
        <p:nvPicPr>
          <p:cNvPr id="3078" name="Picture 6" descr="C:\Users\Marzena\Desktop\balwanek-gif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24944"/>
            <a:ext cx="3404772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3914392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C00000"/>
                </a:solidFill>
              </a:rPr>
              <a:t>UCZNIOWIE SZKOŁY</a:t>
            </a:r>
            <a:r>
              <a:rPr lang="pl-PL" sz="3200" dirty="0">
                <a:solidFill>
                  <a:srgbClr val="C00000"/>
                </a:solidFill>
              </a:rPr>
              <a:t/>
            </a:r>
            <a:br>
              <a:rPr lang="pl-PL" sz="3200" dirty="0">
                <a:solidFill>
                  <a:srgbClr val="C00000"/>
                </a:solidFill>
              </a:rPr>
            </a:br>
            <a:endParaRPr lang="pl-PL" sz="3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pl-PL" sz="3200" b="1" dirty="0">
                <a:solidFill>
                  <a:schemeClr val="accent2">
                    <a:lumMod val="50000"/>
                  </a:schemeClr>
                </a:solidFill>
              </a:rPr>
              <a:t>Rozdział V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169344607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50000"/>
                  </a:schemeClr>
                </a:solidFill>
              </a:rPr>
              <a:t>W tym rozdziale </a:t>
            </a: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zawarte są prawa </a:t>
            </a:r>
            <a:r>
              <a:rPr lang="pl-PL" sz="2400" b="1" dirty="0">
                <a:solidFill>
                  <a:schemeClr val="accent2">
                    <a:lumMod val="50000"/>
                  </a:schemeClr>
                </a:solidFill>
              </a:rPr>
              <a:t>i obowiązki ucznia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58782" y="1630092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 smtClean="0">
                <a:solidFill>
                  <a:srgbClr val="C00000"/>
                </a:solidFill>
              </a:rPr>
              <a:t>Poznamy w nim rodzaje nagród </a:t>
            </a:r>
            <a:br>
              <a:rPr lang="pl-PL" sz="2400" b="1" dirty="0" smtClean="0">
                <a:solidFill>
                  <a:srgbClr val="C00000"/>
                </a:solidFill>
              </a:rPr>
            </a:br>
            <a:r>
              <a:rPr lang="pl-PL" sz="2400" b="1" dirty="0" smtClean="0">
                <a:solidFill>
                  <a:srgbClr val="C00000"/>
                </a:solidFill>
              </a:rPr>
              <a:t>i wyróżnień 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 smtClean="0">
                <a:solidFill>
                  <a:srgbClr val="C00000"/>
                </a:solidFill>
              </a:rPr>
              <a:t>Nie zabraknie również kar </a:t>
            </a:r>
            <a:br>
              <a:rPr lang="pl-PL" sz="2400" b="1" dirty="0" smtClean="0">
                <a:solidFill>
                  <a:srgbClr val="C00000"/>
                </a:solidFill>
              </a:rPr>
            </a:br>
            <a:r>
              <a:rPr lang="pl-PL" sz="2400" b="1" dirty="0" smtClean="0">
                <a:solidFill>
                  <a:srgbClr val="C00000"/>
                </a:solidFill>
              </a:rPr>
              <a:t>i upomnień</a:t>
            </a:r>
            <a:endParaRPr lang="pl-PL" sz="2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Marzena\AppData\Local\Microsoft\Windows\Temporary Internet Files\Content.IE5\GI7R9J11\MC90042810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52292"/>
            <a:ext cx="3109381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arzena\Desktop\BackToSchool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93804"/>
            <a:ext cx="36416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4033523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sz="3200" b="1" dirty="0">
                <a:solidFill>
                  <a:srgbClr val="C00000"/>
                </a:solidFill>
              </a:rPr>
              <a:t>WEWNĄTRZSZKOLNY SYSTEM </a:t>
            </a:r>
            <a:r>
              <a:rPr lang="pl-PL" sz="3200" b="1" dirty="0" err="1" smtClean="0">
                <a:solidFill>
                  <a:srgbClr val="C00000"/>
                </a:solidFill>
              </a:rPr>
              <a:t>OCENIANia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chemeClr val="accent2">
                    <a:lumMod val="50000"/>
                  </a:schemeClr>
                </a:solidFill>
              </a:rPr>
              <a:t>Rozdział VI </a:t>
            </a:r>
          </a:p>
        </p:txBody>
      </p:sp>
    </p:spTree>
    <p:extLst>
      <p:ext uri="{BB962C8B-B14F-4D97-AF65-F5344CB8AC3E}">
        <p14:creationId xmlns:p14="http://schemas.microsoft.com/office/powerpoint/2010/main" xmlns="" val="4031181501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Dowiemy się w nim o ocenianiu bieżącym, śródrocznym </a:t>
            </a:r>
            <a:b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i rocznym oraz kryteriach ocen z zachowania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1844824"/>
            <a:ext cx="3795254" cy="4320000"/>
          </a:xfrm>
        </p:spPr>
      </p:pic>
    </p:spTree>
    <p:extLst>
      <p:ext uri="{BB962C8B-B14F-4D97-AF65-F5344CB8AC3E}">
        <p14:creationId xmlns:p14="http://schemas.microsoft.com/office/powerpoint/2010/main" xmlns="" val="2579305222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sz="3200" b="1" dirty="0">
                <a:solidFill>
                  <a:srgbClr val="C00000"/>
                </a:solidFill>
              </a:rPr>
              <a:t>POSTANOWIENIA KOŃCOWE</a:t>
            </a:r>
            <a:r>
              <a:rPr lang="pl-PL" dirty="0">
                <a:solidFill>
                  <a:srgbClr val="C00000"/>
                </a:solidFill>
              </a:rPr>
              <a:t/>
            </a:r>
            <a:br>
              <a:rPr lang="pl-PL" dirty="0">
                <a:solidFill>
                  <a:srgbClr val="C00000"/>
                </a:solidFill>
              </a:rPr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pl-PL" sz="3200" b="1" dirty="0">
                <a:solidFill>
                  <a:schemeClr val="accent2">
                    <a:lumMod val="50000"/>
                  </a:schemeClr>
                </a:solidFill>
              </a:rPr>
              <a:t>Rozdział VII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407654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731696" cy="1243608"/>
          </a:xfrm>
        </p:spPr>
        <p:txBody>
          <a:bodyPr>
            <a:no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Zawiera on postanowienia końcowe informujące </a:t>
            </a:r>
            <a:b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o pieczęci urzędowej szkoły, sztandarze, godle </a:t>
            </a:r>
            <a:b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i ceremoniale szkolnym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 descr="D:\MARZENA\Strona Biblioteki\images\czworka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60848"/>
            <a:ext cx="283333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3275947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74394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700" b="1" dirty="0">
                <a:solidFill>
                  <a:schemeClr val="accent2">
                    <a:lumMod val="50000"/>
                  </a:schemeClr>
                </a:solidFill>
              </a:rPr>
              <a:t>to </a:t>
            </a:r>
            <a:r>
              <a:rPr lang="pl-PL" sz="2700" b="1" dirty="0" smtClean="0">
                <a:solidFill>
                  <a:schemeClr val="accent2">
                    <a:lumMod val="50000"/>
                  </a:schemeClr>
                </a:solidFill>
              </a:rPr>
              <a:t>dokument, </a:t>
            </a:r>
            <a:r>
              <a:rPr lang="pl-PL" sz="2700" b="1" dirty="0">
                <a:solidFill>
                  <a:schemeClr val="accent2">
                    <a:lumMod val="50000"/>
                  </a:schemeClr>
                </a:solidFill>
              </a:rPr>
              <a:t>w którym zawarta jest wizja i misja szkoły. Ważną  </a:t>
            </a:r>
            <a:r>
              <a:rPr lang="pl-PL" sz="2700" b="1" dirty="0" smtClean="0">
                <a:solidFill>
                  <a:schemeClr val="accent2">
                    <a:lumMod val="50000"/>
                  </a:schemeClr>
                </a:solidFill>
              </a:rPr>
              <a:t>jego wartością jest </a:t>
            </a:r>
            <a:r>
              <a:rPr lang="pl-PL" sz="2700" b="1" dirty="0">
                <a:solidFill>
                  <a:schemeClr val="accent2">
                    <a:lumMod val="50000"/>
                  </a:schemeClr>
                </a:solidFill>
              </a:rPr>
              <a:t>ścisła współpraca Dyrekcji, nauczycieli, Samorządu Uczniowskiego i rodziców </a:t>
            </a:r>
            <a:r>
              <a:rPr lang="pl-PL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pl-PL" b="1" dirty="0">
                <a:solidFill>
                  <a:schemeClr val="accent4">
                    <a:lumMod val="50000"/>
                  </a:schemeClr>
                </a:solidFill>
              </a:rPr>
            </a:br>
            <a:endParaRPr lang="pl-PL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95536" y="3356992"/>
            <a:ext cx="8458200" cy="1008112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srgbClr val="C00000"/>
                </a:solidFill>
              </a:rPr>
              <a:t>PROGRAM WYCHOWAWCZY</a:t>
            </a:r>
            <a:endParaRPr lang="pl-PL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0311863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50000"/>
                  </a:schemeClr>
                </a:solidFill>
                <a:effectLst/>
              </a:rPr>
              <a:t>W programie wychowawczym szkoły dowiemy się, </a:t>
            </a:r>
            <a:br>
              <a:rPr lang="pl-PL" sz="2400" b="1" dirty="0">
                <a:solidFill>
                  <a:schemeClr val="accent2">
                    <a:lumMod val="50000"/>
                  </a:schemeClr>
                </a:solidFill>
                <a:effectLst/>
              </a:rPr>
            </a:br>
            <a:r>
              <a:rPr lang="pl-PL" sz="2400" b="1" dirty="0">
                <a:solidFill>
                  <a:schemeClr val="accent2">
                    <a:lumMod val="50000"/>
                  </a:schemeClr>
                </a:solidFill>
                <a:effectLst/>
              </a:rPr>
              <a:t>jakie cechy wyróżniają dobrego ucznia </a:t>
            </a:r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szkoły</a:t>
            </a:r>
            <a:endParaRPr lang="pl-PL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b="1" dirty="0" smtClean="0">
                <a:solidFill>
                  <a:srgbClr val="C00000"/>
                </a:solidFill>
              </a:rPr>
              <a:t>Dobry uczeń to osoba wrażliwa, życzliwa i tolerancyjna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b="1" dirty="0" smtClean="0">
                <a:solidFill>
                  <a:srgbClr val="C00000"/>
                </a:solidFill>
              </a:rPr>
              <a:t>Szanująca </a:t>
            </a:r>
            <a:r>
              <a:rPr lang="pl-PL" sz="2000" b="1" dirty="0">
                <a:solidFill>
                  <a:srgbClr val="C00000"/>
                </a:solidFill>
              </a:rPr>
              <a:t>język, kulturę </a:t>
            </a:r>
            <a:r>
              <a:rPr lang="pl-PL" sz="2000" b="1" dirty="0" smtClean="0">
                <a:solidFill>
                  <a:srgbClr val="C00000"/>
                </a:solidFill>
              </a:rPr>
              <a:t/>
            </a:r>
            <a:br>
              <a:rPr lang="pl-PL" sz="2000" b="1" dirty="0" smtClean="0">
                <a:solidFill>
                  <a:srgbClr val="C00000"/>
                </a:solidFill>
              </a:rPr>
            </a:br>
            <a:r>
              <a:rPr lang="pl-PL" sz="2000" b="1" dirty="0" smtClean="0">
                <a:solidFill>
                  <a:srgbClr val="C00000"/>
                </a:solidFill>
              </a:rPr>
              <a:t>i </a:t>
            </a:r>
            <a:r>
              <a:rPr lang="pl-PL" sz="2000" b="1" dirty="0">
                <a:solidFill>
                  <a:srgbClr val="C00000"/>
                </a:solidFill>
              </a:rPr>
              <a:t>tradycję </a:t>
            </a:r>
            <a:r>
              <a:rPr lang="pl-PL" sz="2000" b="1" dirty="0" smtClean="0">
                <a:solidFill>
                  <a:srgbClr val="C00000"/>
                </a:solidFill>
              </a:rPr>
              <a:t>narodową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pic>
        <p:nvPicPr>
          <p:cNvPr id="1026" name="Picture 2" descr="C:\Users\Marzena\Desktop\zapisy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17248"/>
            <a:ext cx="5184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encrypted-tbn0.gstatic.com/images?q=tbn:ANd9GcRQLKcvcm8-bmWjlfduW6SpCxa6l6AuZC-iTEU2Kv1skjq8DBVzy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4904"/>
            <a:ext cx="254620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1348169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schemeClr val="accent2">
                    <a:lumMod val="50000"/>
                  </a:schemeClr>
                </a:solidFill>
              </a:rPr>
              <a:t>Program wychowawczy szkoły</a:t>
            </a:r>
            <a:endParaRPr lang="pl-PL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81444" y="332656"/>
            <a:ext cx="4290556" cy="973856"/>
          </a:xfrm>
        </p:spPr>
        <p:txBody>
          <a:bodyPr>
            <a:normAutofit fontScale="92500" lnSpcReduction="10000"/>
          </a:bodyPr>
          <a:lstStyle/>
          <a:p>
            <a:pPr algn="ctr"/>
            <a:endParaRPr lang="pl-PL" dirty="0" smtClean="0"/>
          </a:p>
          <a:p>
            <a:pPr algn="ctr"/>
            <a:r>
              <a:rPr lang="pl-PL" sz="2200" dirty="0" smtClean="0">
                <a:solidFill>
                  <a:srgbClr val="C00000"/>
                </a:solidFill>
              </a:rPr>
              <a:t>Cechuje ją postawa proekologiczna</a:t>
            </a:r>
            <a:endParaRPr lang="pl-PL" sz="2200" dirty="0">
              <a:solidFill>
                <a:srgbClr val="C00000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4008" y="404664"/>
            <a:ext cx="4292241" cy="901848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solidFill>
                  <a:srgbClr val="C00000"/>
                </a:solidFill>
              </a:rPr>
              <a:t>i zdrowy styl </a:t>
            </a:r>
            <a:r>
              <a:rPr lang="pl-PL" sz="2000" dirty="0" smtClean="0">
                <a:solidFill>
                  <a:srgbClr val="C00000"/>
                </a:solidFill>
              </a:rPr>
              <a:t>życia</a:t>
            </a:r>
            <a:endParaRPr lang="pl-PL" sz="2000" dirty="0">
              <a:solidFill>
                <a:srgbClr val="C00000"/>
              </a:solidFill>
            </a:endParaRP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3994" y="2086769"/>
            <a:ext cx="2285714" cy="28800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2276872"/>
            <a:ext cx="1931539" cy="2160000"/>
          </a:xfrm>
        </p:spPr>
      </p:pic>
    </p:spTree>
    <p:extLst>
      <p:ext uri="{BB962C8B-B14F-4D97-AF65-F5344CB8AC3E}">
        <p14:creationId xmlns:p14="http://schemas.microsoft.com/office/powerpoint/2010/main" xmlns="" val="2031775588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700" b="1" dirty="0" smtClean="0"/>
              <a:t/>
            </a:r>
            <a:br>
              <a:rPr lang="pl-PL" sz="2700" b="1" dirty="0" smtClean="0"/>
            </a:br>
            <a:r>
              <a:rPr lang="pl-PL" sz="2700" b="1" dirty="0" smtClean="0">
                <a:solidFill>
                  <a:schemeClr val="accent2">
                    <a:lumMod val="50000"/>
                  </a:schemeClr>
                </a:solidFill>
              </a:rPr>
              <a:t>Dobry </a:t>
            </a:r>
            <a:r>
              <a:rPr lang="pl-PL" sz="2700" b="1" dirty="0">
                <a:solidFill>
                  <a:schemeClr val="accent2">
                    <a:lumMod val="50000"/>
                  </a:schemeClr>
                </a:solidFill>
              </a:rPr>
              <a:t>uczeń </a:t>
            </a:r>
            <a:r>
              <a:rPr lang="pl-PL" sz="2700" b="1" dirty="0" smtClean="0">
                <a:solidFill>
                  <a:schemeClr val="accent2">
                    <a:lumMod val="50000"/>
                  </a:schemeClr>
                </a:solidFill>
              </a:rPr>
              <a:t>wie, </a:t>
            </a:r>
            <a:r>
              <a:rPr lang="pl-PL" sz="2700" b="1" dirty="0">
                <a:solidFill>
                  <a:schemeClr val="accent2">
                    <a:lumMod val="50000"/>
                  </a:schemeClr>
                </a:solidFill>
              </a:rPr>
              <a:t>w jaki sposób przeciwstawiać się agresji</a:t>
            </a: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b="1" dirty="0">
                <a:solidFill>
                  <a:schemeClr val="accent2">
                    <a:lumMod val="50000"/>
                  </a:schemeClr>
                </a:solidFill>
              </a:rPr>
            </a:br>
            <a:endParaRPr lang="pl-PL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1700808"/>
            <a:ext cx="5507569" cy="4320000"/>
          </a:xfrm>
        </p:spPr>
      </p:pic>
    </p:spTree>
    <p:extLst>
      <p:ext uri="{BB962C8B-B14F-4D97-AF65-F5344CB8AC3E}">
        <p14:creationId xmlns:p14="http://schemas.microsoft.com/office/powerpoint/2010/main" xmlns="" val="285313556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3100" b="1" dirty="0" smtClean="0">
                <a:solidFill>
                  <a:schemeClr val="accent2">
                    <a:lumMod val="50000"/>
                  </a:schemeClr>
                </a:solidFill>
              </a:rPr>
              <a:t>zapobiega on nieprawidłowym </a:t>
            </a:r>
            <a:r>
              <a:rPr lang="pl-PL" sz="3100" b="1" dirty="0">
                <a:solidFill>
                  <a:schemeClr val="accent2">
                    <a:lumMod val="50000"/>
                  </a:schemeClr>
                </a:solidFill>
              </a:rPr>
              <a:t>i ryzykownym </a:t>
            </a:r>
            <a:r>
              <a:rPr lang="pl-PL" sz="3100" b="1" dirty="0" err="1" smtClean="0">
                <a:solidFill>
                  <a:schemeClr val="accent2">
                    <a:lumMod val="50000"/>
                  </a:schemeClr>
                </a:solidFill>
              </a:rPr>
              <a:t>zachowaniom</a:t>
            </a:r>
            <a:r>
              <a:rPr lang="pl-PL" sz="3100" b="1" dirty="0" smtClean="0">
                <a:solidFill>
                  <a:schemeClr val="accent2">
                    <a:lumMod val="50000"/>
                  </a:schemeClr>
                </a:solidFill>
              </a:rPr>
              <a:t> w </a:t>
            </a:r>
            <a:r>
              <a:rPr lang="pl-PL" sz="3100" b="1" dirty="0">
                <a:solidFill>
                  <a:schemeClr val="accent2">
                    <a:lumMod val="50000"/>
                  </a:schemeClr>
                </a:solidFill>
              </a:rPr>
              <a:t>szkole i poza </a:t>
            </a:r>
            <a:r>
              <a:rPr lang="pl-PL" sz="3100" b="1" dirty="0" smtClean="0">
                <a:solidFill>
                  <a:schemeClr val="accent2">
                    <a:lumMod val="50000"/>
                  </a:schemeClr>
                </a:solidFill>
              </a:rPr>
              <a:t>nią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dirty="0">
                <a:solidFill>
                  <a:schemeClr val="accent2">
                    <a:lumMod val="50000"/>
                  </a:schemeClr>
                </a:solidFill>
              </a:rPr>
            </a:br>
            <a:endParaRPr lang="pl-PL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62292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rgbClr val="C00000"/>
                </a:solidFill>
              </a:rPr>
              <a:t>SZKOLNY PROGRAM PROFILAKTYKI</a:t>
            </a:r>
            <a:endParaRPr lang="pl-PL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9278997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Dzięki niemu Uczymy </a:t>
            </a: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  <a:effectLst/>
              </a:rPr>
              <a:t>się dbać o własne zdrowie</a:t>
            </a:r>
            <a:endParaRPr lang="pl-PL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Obraz 2" descr="http://beta.strazmiejska.ostrowwlkp.pl/wp-content/uploads/2013/03/wagary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265" y="1556792"/>
            <a:ext cx="288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az 3" descr="http://www.grybow.pl/f/s/166/7622/MIASTO/Informator_miejski/no_alcoho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556792"/>
            <a:ext cx="288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8548" y="3645024"/>
            <a:ext cx="2866302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9911606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81000" y="4365104"/>
            <a:ext cx="5867400" cy="504056"/>
          </a:xfrm>
        </p:spPr>
        <p:txBody>
          <a:bodyPr>
            <a:noAutofit/>
          </a:bodyPr>
          <a:lstStyle/>
          <a:p>
            <a:r>
              <a:rPr lang="pl-PL" sz="3200" dirty="0" smtClean="0">
                <a:solidFill>
                  <a:srgbClr val="C00000"/>
                </a:solidFill>
              </a:rPr>
              <a:t>Zapamiętaj!</a:t>
            </a:r>
            <a:endParaRPr lang="pl-PL" sz="3200" dirty="0">
              <a:solidFill>
                <a:srgbClr val="C00000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5536" y="4941168"/>
            <a:ext cx="5867400" cy="1728192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pl-PL" sz="2400" b="1" cap="all" dirty="0">
                <a:solidFill>
                  <a:schemeClr val="accent2">
                    <a:lumMod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TRZY WAŻNE DOKUMENTY W SZKOLE TO:</a:t>
            </a:r>
          </a:p>
          <a:p>
            <a:pPr>
              <a:spcBef>
                <a:spcPct val="0"/>
              </a:spcBef>
            </a:pPr>
            <a:r>
              <a:rPr lang="pl-PL" sz="2400" b="1" cap="all" dirty="0">
                <a:solidFill>
                  <a:schemeClr val="accent2">
                    <a:lumMod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STATUT SZKOŁY</a:t>
            </a:r>
          </a:p>
          <a:p>
            <a:pPr>
              <a:spcBef>
                <a:spcPct val="0"/>
              </a:spcBef>
            </a:pPr>
            <a:r>
              <a:rPr lang="pl-PL" sz="2400" b="1" cap="all" dirty="0">
                <a:solidFill>
                  <a:schemeClr val="accent2">
                    <a:lumMod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PROGRAM WYCHOWAWCZY SZKOŁY</a:t>
            </a:r>
          </a:p>
          <a:p>
            <a:pPr>
              <a:spcBef>
                <a:spcPct val="0"/>
              </a:spcBef>
            </a:pPr>
            <a:r>
              <a:rPr lang="pl-PL" sz="2400" b="1" cap="all" dirty="0">
                <a:solidFill>
                  <a:schemeClr val="accent2">
                    <a:lumMod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PROGRAM PROFILAKTYKI</a:t>
            </a:r>
          </a:p>
          <a:p>
            <a:endParaRPr lang="pl-PL" dirty="0"/>
          </a:p>
        </p:txBody>
      </p:sp>
      <p:pic>
        <p:nvPicPr>
          <p:cNvPr id="1028" name="Picture 4" descr="C:\Users\Marzena\Desktop\6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6750" y="620688"/>
            <a:ext cx="314742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15344420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81000" y="4365104"/>
            <a:ext cx="5867400" cy="864096"/>
          </a:xfrm>
        </p:spPr>
        <p:txBody>
          <a:bodyPr>
            <a:noAutofit/>
          </a:bodyPr>
          <a:lstStyle/>
          <a:p>
            <a:r>
              <a:rPr lang="pl-PL" sz="2800" dirty="0" smtClean="0">
                <a:solidFill>
                  <a:srgbClr val="C00000"/>
                </a:solidFill>
              </a:rPr>
              <a:t/>
            </a:r>
            <a:br>
              <a:rPr lang="pl-PL" sz="2800" dirty="0" smtClean="0">
                <a:solidFill>
                  <a:srgbClr val="C00000"/>
                </a:solidFill>
              </a:rPr>
            </a:br>
            <a:r>
              <a:rPr lang="pl-PL" sz="2800" dirty="0" smtClean="0">
                <a:solidFill>
                  <a:srgbClr val="C00000"/>
                </a:solidFill>
              </a:rPr>
              <a:t>Dziękujemy za uwagę!</a:t>
            </a:r>
            <a:br>
              <a:rPr lang="pl-PL" sz="2800" dirty="0" smtClean="0">
                <a:solidFill>
                  <a:srgbClr val="C00000"/>
                </a:solidFill>
              </a:rPr>
            </a:br>
            <a:endParaRPr lang="pl-PL" sz="2800" dirty="0">
              <a:solidFill>
                <a:srgbClr val="C00000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81000" y="5301208"/>
            <a:ext cx="5867400" cy="1000360"/>
          </a:xfrm>
        </p:spPr>
        <p:txBody>
          <a:bodyPr>
            <a:normAutofit fontScale="62500" lnSpcReduction="20000"/>
          </a:bodyPr>
          <a:lstStyle/>
          <a:p>
            <a:endParaRPr lang="pl-PL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l-PL" sz="3100" b="1" dirty="0" smtClean="0">
                <a:solidFill>
                  <a:schemeClr val="accent2">
                    <a:lumMod val="50000"/>
                  </a:schemeClr>
                </a:solidFill>
              </a:rPr>
              <a:t>Prezentację </a:t>
            </a:r>
            <a:r>
              <a:rPr lang="pl-PL" sz="3100" b="1" dirty="0">
                <a:solidFill>
                  <a:schemeClr val="accent2">
                    <a:lumMod val="50000"/>
                  </a:schemeClr>
                </a:solidFill>
              </a:rPr>
              <a:t>przygotowały</a:t>
            </a:r>
            <a:r>
              <a:rPr lang="pl-PL" sz="31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r>
              <a:rPr lang="pl-PL" sz="3100" b="1" dirty="0" smtClean="0">
                <a:solidFill>
                  <a:schemeClr val="accent2">
                    <a:lumMod val="50000"/>
                  </a:schemeClr>
                </a:solidFill>
              </a:rPr>
              <a:t>Panie </a:t>
            </a:r>
            <a:r>
              <a:rPr lang="pl-PL" sz="3100" b="1" dirty="0">
                <a:solidFill>
                  <a:schemeClr val="accent2">
                    <a:lumMod val="50000"/>
                  </a:schemeClr>
                </a:solidFill>
              </a:rPr>
              <a:t>Marzena </a:t>
            </a:r>
            <a:r>
              <a:rPr lang="pl-PL" sz="3100" b="1" dirty="0" err="1" smtClean="0">
                <a:solidFill>
                  <a:schemeClr val="accent2">
                    <a:lumMod val="50000"/>
                  </a:schemeClr>
                </a:solidFill>
              </a:rPr>
              <a:t>Wlazłowicz</a:t>
            </a:r>
            <a:r>
              <a:rPr lang="pl-PL" sz="3100" b="1" dirty="0" smtClean="0">
                <a:solidFill>
                  <a:schemeClr val="accent2">
                    <a:lumMod val="50000"/>
                  </a:schemeClr>
                </a:solidFill>
              </a:rPr>
              <a:t>–Pietras i Joanna Pawłowska </a:t>
            </a: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b="1" dirty="0">
                <a:solidFill>
                  <a:schemeClr val="accent2">
                    <a:lumMod val="50000"/>
                  </a:schemeClr>
                </a:solidFill>
              </a:rPr>
            </a:br>
            <a:endParaRPr lang="pl-PL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2056" name="Picture 8" descr="C:\Users\Marzena\AppData\Local\Microsoft\Windows\Temporary Internet Files\Content.IE5\OYZ2Q8A3\MC9004415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80728"/>
            <a:ext cx="370831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044703"/>
      </p:ext>
    </p:extLst>
  </p:cSld>
  <p:clrMapOvr>
    <a:masterClrMapping/>
  </p:clrMapOvr>
  <p:transition spd="med" advClick="0" advTm="8000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Wędrówk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548</TotalTime>
  <Words>342</Words>
  <Application>Microsoft Office PowerPoint</Application>
  <PresentationFormat>Pokaz na ekranie (4:3)</PresentationFormat>
  <Paragraphs>88</Paragraphs>
  <Slides>30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1" baseType="lpstr">
      <vt:lpstr>Wędrówka</vt:lpstr>
      <vt:lpstr>STATUT SZKOŁY PODSTAWOWEJ NR 4 </vt:lpstr>
      <vt:lpstr>Statut szkolny</vt:lpstr>
      <vt:lpstr>Obowiązuje on całą społeczność szkolną</vt:lpstr>
      <vt:lpstr>Statut naszej szkoły składa się  z VII rozdziałów</vt:lpstr>
      <vt:lpstr>NAZWA SZKOŁY I INNE INFORMACJE O SZKOLE </vt:lpstr>
      <vt:lpstr>Zawiera on najważniejsze informacje  o szkole</vt:lpstr>
      <vt:lpstr>Dowiemy się, kto jest organem  prowadzącym szkołę</vt:lpstr>
      <vt:lpstr>Dowiemy się , jak długo trwa nauka</vt:lpstr>
      <vt:lpstr>CELE I ZADANIA SZKOŁY</vt:lpstr>
      <vt:lpstr>Dowiemy się, na jakich zasadach szkoła udziela uczniom pomocy psychologiczno-pedagogicznej</vt:lpstr>
      <vt:lpstr>Poznamy zadania pedagoga szkolnego  oraz instytucje go wspierające</vt:lpstr>
      <vt:lpstr>ORGANY SZKOŁY </vt:lpstr>
      <vt:lpstr>Poznamy uprawnienia organów szkoły oraz zasady  ich współdziałania </vt:lpstr>
      <vt:lpstr>ORGANIZACJA SZKOŁY</vt:lpstr>
      <vt:lpstr>DOWIEMY SIĘ, W JAKI SPOSÓB W SZKOLE ORGANIZOWANE SĄ ZAJĘCIA POZALEKCYJNE</vt:lpstr>
      <vt:lpstr>Poznamy arkusz organizacji szkoły, czyli liczbę uczniów, ilość klas, terminy zajęć, czy ferii</vt:lpstr>
      <vt:lpstr>UCZNIOWIE SZKOŁY </vt:lpstr>
      <vt:lpstr>W tym rozdziale zawarte są prawa i obowiązki ucznia</vt:lpstr>
      <vt:lpstr>WEWNĄTRZSZKOLNY SYSTEM OCENIANia </vt:lpstr>
      <vt:lpstr>Dowiemy się w nim o ocenianiu bieżącym, śródrocznym  i rocznym oraz kryteriach ocen z zachowania</vt:lpstr>
      <vt:lpstr>POSTANOWIENIA KOŃCOWE </vt:lpstr>
      <vt:lpstr>Zawiera on postanowienia końcowe informujące  o pieczęci urzędowej szkoły, sztandarze, godle  i ceremoniale szkolnym</vt:lpstr>
      <vt:lpstr>to dokument, w którym zawarta jest wizja i misja szkoły. Ważną  jego wartością jest ścisła współpraca Dyrekcji, nauczycieli, Samorządu Uczniowskiego i rodziców  </vt:lpstr>
      <vt:lpstr>W programie wychowawczym szkoły dowiemy się,  jakie cechy wyróżniają dobrego ucznia szkoły</vt:lpstr>
      <vt:lpstr>Program wychowawczy szkoły</vt:lpstr>
      <vt:lpstr> Dobry uczeń wie, w jaki sposób przeciwstawiać się agresji </vt:lpstr>
      <vt:lpstr>zapobiega on nieprawidłowym i ryzykownym zachowaniom w szkole i poza nią </vt:lpstr>
      <vt:lpstr>Dzięki niemu Uczymy się dbać o własne zdrowie</vt:lpstr>
      <vt:lpstr>Zapamiętaj!</vt:lpstr>
      <vt:lpstr> Dziękujemy za uwagę!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STATUT SZKOŁY PODSTAWOWEJ NR 4</dc:title>
  <dc:creator>Biblio</dc:creator>
  <cp:lastModifiedBy>Nauczyciel</cp:lastModifiedBy>
  <cp:revision>49</cp:revision>
  <dcterms:created xsi:type="dcterms:W3CDTF">2001-01-01T02:12:47Z</dcterms:created>
  <dcterms:modified xsi:type="dcterms:W3CDTF">2015-03-16T08:01:18Z</dcterms:modified>
</cp:coreProperties>
</file>